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8" r:id="rId3"/>
    <p:sldId id="266" r:id="rId4"/>
    <p:sldId id="265" r:id="rId5"/>
    <p:sldId id="267" r:id="rId6"/>
    <p:sldId id="268" r:id="rId7"/>
    <p:sldId id="264" r:id="rId8"/>
    <p:sldId id="263" r:id="rId9"/>
    <p:sldId id="262" r:id="rId10"/>
    <p:sldId id="261" r:id="rId11"/>
    <p:sldId id="269" r:id="rId12"/>
    <p:sldId id="270" r:id="rId13"/>
    <p:sldId id="271" r:id="rId14"/>
    <p:sldId id="285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6" r:id="rId2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84" autoAdjust="0"/>
    <p:restoredTop sz="94586" autoAdjust="0"/>
  </p:normalViewPr>
  <p:slideViewPr>
    <p:cSldViewPr snapToGrid="0" snapToObjects="1">
      <p:cViewPr varScale="1">
        <p:scale>
          <a:sx n="122" d="100"/>
          <a:sy n="122" d="100"/>
        </p:scale>
        <p:origin x="200" y="42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pen Sans Regular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pen Sans Regular" charset="0"/>
              </a:defRPr>
            </a:lvl1pPr>
          </a:lstStyle>
          <a:p>
            <a:fld id="{40AA33F7-B43B-C442-9844-BB076897316C}" type="datetimeFigureOut">
              <a:rPr lang="en-US" smtClean="0"/>
              <a:pPr/>
              <a:t>9/25/19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pen Sans Regular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pen Sans Regular" charset="0"/>
              </a:defRPr>
            </a:lvl1pPr>
          </a:lstStyle>
          <a:p>
            <a:fld id="{D33993BC-3598-344C-B2FC-ED758B4248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341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pen Sans Regular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Open Sans Regular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Open Sans Regular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Open Sans Regular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Open Sans Regular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3993BC-3598-344C-B2FC-ED758B4248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02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word of caution-- if its in writing, it lasts forever. And emails can easily be forwarded. Do not write anything that would offend someone or get you in hot water.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3993BC-3598-344C-B2FC-ED758B4248D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31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chemeClr val="tx1">
                    <a:tint val="75000"/>
                  </a:schemeClr>
                </a:solidFill>
                <a:latin typeface="Open Sans Regular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280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Regular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Open Sans Regular" charset="0"/>
              </a:defRPr>
            </a:lvl1pPr>
            <a:lvl2pPr>
              <a:defRPr b="0" i="0">
                <a:latin typeface="Open Sans Regular" charset="0"/>
              </a:defRPr>
            </a:lvl2pPr>
            <a:lvl3pPr>
              <a:defRPr b="0" i="0">
                <a:latin typeface="Open Sans Regular" charset="0"/>
              </a:defRPr>
            </a:lvl3pPr>
            <a:lvl4pPr>
              <a:defRPr b="0" i="0">
                <a:latin typeface="Open Sans Regular" charset="0"/>
              </a:defRPr>
            </a:lvl4pPr>
            <a:lvl5pPr>
              <a:defRPr b="0" i="0">
                <a:latin typeface="Open Sans Regular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004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Open Sans Regular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Open Sans Regular" charset="0"/>
              </a:defRPr>
            </a:lvl1pPr>
            <a:lvl2pPr>
              <a:defRPr b="0" i="0">
                <a:latin typeface="Open Sans Regular" charset="0"/>
              </a:defRPr>
            </a:lvl2pPr>
            <a:lvl3pPr>
              <a:defRPr b="0" i="0">
                <a:latin typeface="Open Sans Regular" charset="0"/>
              </a:defRPr>
            </a:lvl3pPr>
            <a:lvl4pPr>
              <a:defRPr b="0" i="0">
                <a:latin typeface="Open Sans Regular" charset="0"/>
              </a:defRPr>
            </a:lvl4pPr>
            <a:lvl5pPr>
              <a:defRPr b="0" i="0">
                <a:latin typeface="Open Sans Regular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372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Open Sans Regular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Regular" charset="0"/>
              </a:defRPr>
            </a:lvl1pPr>
            <a:lvl2pPr>
              <a:defRPr b="0" i="0">
                <a:latin typeface="Open Sans Regular" charset="0"/>
              </a:defRPr>
            </a:lvl2pPr>
            <a:lvl3pPr>
              <a:defRPr b="0" i="0">
                <a:latin typeface="Open Sans Regular" charset="0"/>
              </a:defRPr>
            </a:lvl3pPr>
            <a:lvl4pPr>
              <a:defRPr b="0" i="0">
                <a:latin typeface="Open Sans Regular" charset="0"/>
              </a:defRPr>
            </a:lvl4pPr>
            <a:lvl5pPr>
              <a:defRPr b="0" i="0">
                <a:latin typeface="Open Sans Regular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825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000" b="1" i="0" cap="all">
                <a:latin typeface="Open Sans Regular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 b="0" i="0">
                <a:solidFill>
                  <a:schemeClr val="tx1">
                    <a:tint val="75000"/>
                  </a:schemeClr>
                </a:solidFill>
                <a:latin typeface="Open Sans Regular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3390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Open Sans Regular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 b="0" i="0">
                <a:latin typeface="Open Sans Regular" charset="0"/>
              </a:defRPr>
            </a:lvl1pPr>
            <a:lvl2pPr>
              <a:defRPr sz="1800" b="0" i="0">
                <a:latin typeface="Open Sans Regular" charset="0"/>
              </a:defRPr>
            </a:lvl2pPr>
            <a:lvl3pPr>
              <a:defRPr sz="1500" b="0" i="0">
                <a:latin typeface="Open Sans Regular" charset="0"/>
              </a:defRPr>
            </a:lvl3pPr>
            <a:lvl4pPr>
              <a:defRPr sz="1350" b="0" i="0">
                <a:latin typeface="Open Sans Regular" charset="0"/>
              </a:defRPr>
            </a:lvl4pPr>
            <a:lvl5pPr>
              <a:defRPr sz="1350" b="0" i="0">
                <a:latin typeface="Open Sans Regular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 b="0" i="0">
                <a:latin typeface="Open Sans Regular" charset="0"/>
              </a:defRPr>
            </a:lvl1pPr>
            <a:lvl2pPr>
              <a:defRPr sz="1800" b="0" i="0">
                <a:latin typeface="Open Sans Regular" charset="0"/>
              </a:defRPr>
            </a:lvl2pPr>
            <a:lvl3pPr>
              <a:defRPr sz="1500" b="0" i="0">
                <a:latin typeface="Open Sans Regular" charset="0"/>
              </a:defRPr>
            </a:lvl3pPr>
            <a:lvl4pPr>
              <a:defRPr sz="1350" b="0" i="0">
                <a:latin typeface="Open Sans Regular" charset="0"/>
              </a:defRPr>
            </a:lvl4pPr>
            <a:lvl5pPr>
              <a:defRPr sz="1350" b="0" i="0">
                <a:latin typeface="Open Sans Regular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714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Open Sans Regular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0" i="0">
                <a:latin typeface="Open Sans Regular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1800" b="0" i="0">
                <a:latin typeface="Open Sans Regular" charset="0"/>
              </a:defRPr>
            </a:lvl1pPr>
            <a:lvl2pPr>
              <a:defRPr sz="1500" b="0" i="0">
                <a:latin typeface="Open Sans Regular" charset="0"/>
              </a:defRPr>
            </a:lvl2pPr>
            <a:lvl3pPr>
              <a:defRPr sz="1350" b="0" i="0">
                <a:latin typeface="Open Sans Regular" charset="0"/>
              </a:defRPr>
            </a:lvl3pPr>
            <a:lvl4pPr>
              <a:defRPr sz="1200" b="0" i="0">
                <a:latin typeface="Open Sans Regular" charset="0"/>
              </a:defRPr>
            </a:lvl4pPr>
            <a:lvl5pPr>
              <a:defRPr sz="1200" b="0" i="0">
                <a:latin typeface="Open Sans Regular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0" i="0">
                <a:latin typeface="Open Sans Regular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1800" b="0" i="0">
                <a:latin typeface="Open Sans Regular" charset="0"/>
              </a:defRPr>
            </a:lvl1pPr>
            <a:lvl2pPr>
              <a:defRPr sz="1500" b="0" i="0">
                <a:latin typeface="Open Sans Regular" charset="0"/>
              </a:defRPr>
            </a:lvl2pPr>
            <a:lvl3pPr>
              <a:defRPr sz="1350" b="0" i="0">
                <a:latin typeface="Open Sans Regular" charset="0"/>
              </a:defRPr>
            </a:lvl3pPr>
            <a:lvl4pPr>
              <a:defRPr sz="1200" b="0" i="0">
                <a:latin typeface="Open Sans Regular" charset="0"/>
              </a:defRPr>
            </a:lvl4pPr>
            <a:lvl5pPr>
              <a:defRPr sz="1200" b="0" i="0">
                <a:latin typeface="Open Sans Regular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062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Open Sans Regular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938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459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0" i="0">
                <a:latin typeface="Open Sans Regular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2400" b="0" i="0">
                <a:latin typeface="Open Sans Regular" charset="0"/>
              </a:defRPr>
            </a:lvl1pPr>
            <a:lvl2pPr>
              <a:defRPr sz="2100" b="0" i="0">
                <a:latin typeface="Open Sans Regular" charset="0"/>
              </a:defRPr>
            </a:lvl2pPr>
            <a:lvl3pPr>
              <a:defRPr sz="1800" b="0" i="0">
                <a:latin typeface="Open Sans Regular" charset="0"/>
              </a:defRPr>
            </a:lvl3pPr>
            <a:lvl4pPr>
              <a:defRPr sz="1500" b="0" i="0">
                <a:latin typeface="Open Sans Regular" charset="0"/>
              </a:defRPr>
            </a:lvl4pPr>
            <a:lvl5pPr>
              <a:defRPr sz="1500" b="0" i="0">
                <a:latin typeface="Open Sans Regular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="0" i="0">
                <a:latin typeface="Open Sans Regular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9022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0" i="0">
                <a:latin typeface="Open Sans Regular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Open Sans Regular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="0" i="0">
                <a:latin typeface="Open Sans Regular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7957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779606"/>
            <a:ext cx="9144000" cy="3638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Open Sans Regular" charset="0"/>
            </a:endParaRPr>
          </a:p>
        </p:txBody>
      </p:sp>
      <p:sp>
        <p:nvSpPr>
          <p:cNvPr id="3" name="TextBox 8"/>
          <p:cNvSpPr txBox="1">
            <a:spLocks noChangeArrowheads="1"/>
          </p:cNvSpPr>
          <p:nvPr userDrawn="1"/>
        </p:nvSpPr>
        <p:spPr bwMode="auto">
          <a:xfrm>
            <a:off x="4892675" y="4849416"/>
            <a:ext cx="40195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900" dirty="0">
                <a:solidFill>
                  <a:schemeClr val="bg2"/>
                </a:solidFill>
                <a:latin typeface="Open Sans" charset="0"/>
                <a:ea typeface="Open Sans" charset="0"/>
                <a:cs typeface="Open Sans" charset="0"/>
              </a:rPr>
              <a:t>Email Etiquette | Page </a:t>
            </a:r>
            <a:fld id="{B18F6708-E288-3146-84CB-6AC42053A56C}" type="slidenum">
              <a:rPr lang="en-US" sz="900" smtClean="0">
                <a:solidFill>
                  <a:schemeClr val="bg2"/>
                </a:solidFill>
                <a:latin typeface="Open Sans" charset="0"/>
                <a:ea typeface="Open Sans" charset="0"/>
                <a:cs typeface="Open Sans" charset="0"/>
              </a:rPr>
              <a:t>‹#›</a:t>
            </a:fld>
            <a:endParaRPr lang="en-US" sz="900" dirty="0">
              <a:solidFill>
                <a:schemeClr val="bg2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4" name="TextBox 9"/>
          <p:cNvSpPr txBox="1">
            <a:spLocks noChangeArrowheads="1"/>
          </p:cNvSpPr>
          <p:nvPr userDrawn="1"/>
        </p:nvSpPr>
        <p:spPr bwMode="auto">
          <a:xfrm>
            <a:off x="247650" y="4849416"/>
            <a:ext cx="40195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b="1" dirty="0">
                <a:solidFill>
                  <a:schemeClr val="bg2"/>
                </a:solidFill>
                <a:latin typeface="Open Sans" charset="0"/>
                <a:ea typeface="Open Sans" charset="0"/>
                <a:cs typeface="Open Sans" charset="0"/>
              </a:rPr>
              <a:t>PIKES PEAK COMMUNITY COLLEGE  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270851" y="0"/>
            <a:ext cx="667323" cy="75627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Open Sans Regular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8762" y="92385"/>
            <a:ext cx="571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08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os.state.co.us/pubs/info_center/laws/Title24/Title24Article72Part2.html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TgYHHKs0Zw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pcc.edu/marketing-communication/requests-2/email-signature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3928"/>
            <a:ext cx="9144000" cy="51435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Regular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5025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  <a:latin typeface="Open Sans Regular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4858" y="893291"/>
            <a:ext cx="4234284" cy="15848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868843"/>
            <a:ext cx="9144000" cy="2270729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77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007" y="243524"/>
            <a:ext cx="7817771" cy="524293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pPr algn="ctr"/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Limit humor &amp; sarcasm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0446" y="2824489"/>
            <a:ext cx="74348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Helvetica"/>
              </a:rPr>
              <a:t>It gets easily lost in translation without hearing tone or seeing expressions.</a:t>
            </a:r>
          </a:p>
          <a:p>
            <a:pPr algn="ctr"/>
            <a:endParaRPr lang="en-US" dirty="0">
              <a:cs typeface="Helvetica"/>
            </a:endParaRPr>
          </a:p>
          <a:p>
            <a:pPr algn="ctr"/>
            <a:r>
              <a:rPr lang="en-US" dirty="0">
                <a:cs typeface="Helvetica"/>
              </a:rPr>
              <a:t>Everyone’s sense of humor is different.</a:t>
            </a:r>
          </a:p>
          <a:p>
            <a:pPr algn="ctr"/>
            <a:endParaRPr lang="en-US" dirty="0">
              <a:cs typeface="Helvetica"/>
            </a:endParaRPr>
          </a:p>
          <a:p>
            <a:pPr algn="ctr"/>
            <a:r>
              <a:rPr lang="en-US" b="1" dirty="0">
                <a:solidFill>
                  <a:schemeClr val="accent4"/>
                </a:solidFill>
                <a:cs typeface="Helvetica"/>
              </a:rPr>
              <a:t>When in doubt, leave it out.</a:t>
            </a:r>
          </a:p>
          <a:p>
            <a:pPr algn="ctr"/>
            <a:endParaRPr lang="en-US" dirty="0">
              <a:cs typeface="Helvet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9E604B-6B27-8A49-BA1B-DD3C6116CE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4103" y="910643"/>
            <a:ext cx="2272164" cy="170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133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007" y="243524"/>
            <a:ext cx="7817771" cy="524293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pPr algn="ctr"/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Know when to call or Meet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63108" y="1003307"/>
            <a:ext cx="5236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Helvetica"/>
              </a:rPr>
              <a:t>Complicated topics.</a:t>
            </a:r>
          </a:p>
          <a:p>
            <a:pPr algn="ctr"/>
            <a:r>
              <a:rPr lang="en-US" dirty="0">
                <a:cs typeface="Helvetica"/>
              </a:rPr>
              <a:t>Many people involved.</a:t>
            </a:r>
          </a:p>
          <a:p>
            <a:pPr algn="ctr"/>
            <a:r>
              <a:rPr lang="en-US" dirty="0">
                <a:cs typeface="Helvetica"/>
              </a:rPr>
              <a:t>Discussion gets heated.</a:t>
            </a: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33AD9D93-21B2-304D-BB96-F98FE67F3ABF}"/>
              </a:ext>
            </a:extLst>
          </p:cNvPr>
          <p:cNvSpPr/>
          <p:nvPr/>
        </p:nvSpPr>
        <p:spPr>
          <a:xfrm>
            <a:off x="3838928" y="2080646"/>
            <a:ext cx="484632" cy="713458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E5C59C-7A61-1F4E-A203-3096EBBDC981}"/>
              </a:ext>
            </a:extLst>
          </p:cNvPr>
          <p:cNvSpPr txBox="1"/>
          <p:nvPr/>
        </p:nvSpPr>
        <p:spPr>
          <a:xfrm>
            <a:off x="1463108" y="4097709"/>
            <a:ext cx="5236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Helvetica"/>
              </a:rPr>
              <a:t>Time to talk it out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1288FC3B-9E90-DF4F-BD40-4AB18C3D9C0B}"/>
              </a:ext>
            </a:extLst>
          </p:cNvPr>
          <p:cNvSpPr/>
          <p:nvPr/>
        </p:nvSpPr>
        <p:spPr>
          <a:xfrm>
            <a:off x="3838928" y="3317459"/>
            <a:ext cx="484632" cy="713458"/>
          </a:xfrm>
          <a:prstGeom prst="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A24C5C-A96A-A74D-AB9F-F6234F0F0007}"/>
              </a:ext>
            </a:extLst>
          </p:cNvPr>
          <p:cNvSpPr txBox="1"/>
          <p:nvPr/>
        </p:nvSpPr>
        <p:spPr>
          <a:xfrm>
            <a:off x="1531908" y="2878816"/>
            <a:ext cx="5236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Helvetica"/>
              </a:rPr>
              <a:t>Misunderstanding &amp; Miscommunication</a:t>
            </a:r>
          </a:p>
        </p:txBody>
      </p:sp>
    </p:spTree>
    <p:extLst>
      <p:ext uri="{BB962C8B-B14F-4D97-AF65-F5344CB8AC3E}">
        <p14:creationId xmlns:p14="http://schemas.microsoft.com/office/powerpoint/2010/main" val="3754536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" y="243524"/>
            <a:ext cx="9144000" cy="524293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pPr algn="ctr"/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Watch your tone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0970" y="3022666"/>
            <a:ext cx="68820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Communicating via email makes it easy to feel separated from </a:t>
            </a:r>
          </a:p>
          <a:p>
            <a:pPr algn="ctr"/>
            <a:r>
              <a:rPr lang="en-US" dirty="0"/>
              <a:t>the other person's feelings and emotions. </a:t>
            </a:r>
          </a:p>
          <a:p>
            <a:pPr algn="ctr"/>
            <a:endParaRPr lang="en-US" dirty="0"/>
          </a:p>
          <a:p>
            <a:pPr algn="ctr"/>
            <a:r>
              <a:rPr lang="en-US" b="1" dirty="0">
                <a:solidFill>
                  <a:schemeClr val="accent4"/>
                </a:solidFill>
              </a:rPr>
              <a:t>News Flash:</a:t>
            </a:r>
          </a:p>
          <a:p>
            <a:pPr algn="ctr"/>
            <a:r>
              <a:rPr lang="en-US" dirty="0"/>
              <a:t>If you wouldn't say it to their face then don't send it to them in writing. </a:t>
            </a:r>
            <a:endParaRPr lang="en-US" dirty="0">
              <a:cs typeface="Helvet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5C7C81-28E8-D044-A3BA-49F4790C9BE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2069" y="945098"/>
            <a:ext cx="1802363" cy="174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39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43524"/>
            <a:ext cx="9143999" cy="524293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pPr algn="ctr"/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Nothing is confidential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0968" y="3119255"/>
            <a:ext cx="68820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cs typeface="Helvetica"/>
              </a:rPr>
              <a:t>“Emails, like diamonds, are forever.”</a:t>
            </a:r>
          </a:p>
          <a:p>
            <a:pPr algn="ctr"/>
            <a:endParaRPr lang="en-US" sz="2000" dirty="0">
              <a:cs typeface="Helvetica"/>
            </a:endParaRPr>
          </a:p>
          <a:p>
            <a:pPr algn="ctr"/>
            <a:r>
              <a:rPr lang="en-US" sz="3200" dirty="0">
                <a:cs typeface="Helvetica"/>
              </a:rPr>
              <a:t>- Karen Kovaly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118C04-782F-9441-971B-23FBB6E562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49" y="1016436"/>
            <a:ext cx="24765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0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78925-8A42-1D48-8A27-565BCC14D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EMAILS and CORA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E9FAC-5559-1B44-8679-145E0FA9C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78321"/>
            <a:ext cx="8229600" cy="3394472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All state employee emails are subject to inspection by the public via the </a:t>
            </a:r>
            <a:r>
              <a:rPr lang="en-US" dirty="0">
                <a:hlinkClick r:id="rId2"/>
              </a:rPr>
              <a:t>Colorado Open Records Act</a:t>
            </a:r>
            <a:r>
              <a:rPr lang="en-US" dirty="0"/>
              <a:t>, or CORA.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 This means that any individual or entity, for whatever reason, may request emails or other documents pertaining to a certain subject and the college, by law, must provide them within a defined time period. 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511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007" y="243524"/>
            <a:ext cx="7817771" cy="524293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pPr algn="ctr"/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Keep it short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1110" y="1558780"/>
            <a:ext cx="52100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you cannot get to your point in the first couple sentences than consider a phone call or meeting. </a:t>
            </a:r>
          </a:p>
          <a:p>
            <a:pPr algn="ctr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Helvetica"/>
              </a:rPr>
              <a:t>Be concise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Helvetica"/>
              </a:rPr>
              <a:t>Use bullet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Helvetica"/>
              </a:rPr>
              <a:t>Don’t overwhelm your reader with too much information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3C7018-24D3-8E40-8597-F9471F3021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2477" y="1090748"/>
            <a:ext cx="2565634" cy="31710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18770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007" y="243524"/>
            <a:ext cx="7817771" cy="524293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pPr algn="ctr"/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Make your emails accessible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6179" y="1770733"/>
            <a:ext cx="6882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Helvetica"/>
              </a:rPr>
              <a:t>If you are sending an image with text on it (like an event flyer), </a:t>
            </a:r>
          </a:p>
          <a:p>
            <a:r>
              <a:rPr lang="en-US" dirty="0">
                <a:cs typeface="Helvetica"/>
              </a:rPr>
              <a:t>make sure the text is also in the body of the email.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7A8992-1CEA-1846-AA50-5BCAA944E33E}"/>
              </a:ext>
            </a:extLst>
          </p:cNvPr>
          <p:cNvSpPr txBox="1"/>
          <p:nvPr/>
        </p:nvSpPr>
        <p:spPr>
          <a:xfrm>
            <a:off x="2050869" y="3715643"/>
            <a:ext cx="6635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Helvetica"/>
              </a:rPr>
              <a:t>Hot Tip: For more info about digital accessibility, take the self-paced    D2L accessibility training.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1204AC2A-F430-2D4E-AF02-8C3347BEF903}"/>
              </a:ext>
            </a:extLst>
          </p:cNvPr>
          <p:cNvSpPr/>
          <p:nvPr/>
        </p:nvSpPr>
        <p:spPr>
          <a:xfrm>
            <a:off x="349007" y="3777052"/>
            <a:ext cx="1542614" cy="523511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14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007" y="243524"/>
            <a:ext cx="7817771" cy="524293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pPr algn="ctr"/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Respond in a timely manner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1778" y="3165512"/>
            <a:ext cx="6882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Come to a consensus with your team on what’s appropriate.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most, 24-48 hours is acceptable.</a:t>
            </a:r>
            <a:br>
              <a:rPr lang="en-US" dirty="0"/>
            </a:br>
            <a:endParaRPr lang="en-US" dirty="0">
              <a:cs typeface="Helvetic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11F8D5-4AD4-0F4C-B901-B452F2713C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425" y="1022507"/>
            <a:ext cx="2965298" cy="179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25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007" y="243524"/>
            <a:ext cx="7817771" cy="524293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pPr algn="ctr"/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The Art of the subject line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1778" y="1650221"/>
            <a:ext cx="6882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endParaRPr lang="en-US" dirty="0">
              <a:cs typeface="Helvetic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73FA24-4B33-4742-B40D-FAD57BE5BB7D}"/>
              </a:ext>
            </a:extLst>
          </p:cNvPr>
          <p:cNvSpPr/>
          <p:nvPr/>
        </p:nvSpPr>
        <p:spPr>
          <a:xfrm>
            <a:off x="3090340" y="1650221"/>
            <a:ext cx="58762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283C46"/>
                </a:solidFill>
              </a:rPr>
              <a:t>One of life’s great mysteries...</a:t>
            </a:r>
          </a:p>
          <a:p>
            <a:endParaRPr lang="en-US" sz="2400" dirty="0">
              <a:solidFill>
                <a:srgbClr val="283C46"/>
              </a:solidFill>
            </a:endParaRPr>
          </a:p>
          <a:p>
            <a:pPr algn="ctr"/>
            <a:r>
              <a:rPr lang="en-US" sz="2400" dirty="0">
                <a:solidFill>
                  <a:srgbClr val="283C46"/>
                </a:solidFill>
              </a:rPr>
              <a:t>“How do I get someone to </a:t>
            </a:r>
            <a:r>
              <a:rPr lang="en-US" sz="2400" b="1" dirty="0">
                <a:solidFill>
                  <a:schemeClr val="accent4"/>
                </a:solidFill>
              </a:rPr>
              <a:t>OPEN</a:t>
            </a:r>
            <a:r>
              <a:rPr lang="en-US" sz="2400" dirty="0">
                <a:solidFill>
                  <a:srgbClr val="283C46"/>
                </a:solidFill>
              </a:rPr>
              <a:t> my email </a:t>
            </a:r>
            <a:r>
              <a:rPr lang="en-US" sz="2400" b="1" dirty="0">
                <a:solidFill>
                  <a:schemeClr val="accent4"/>
                </a:solidFill>
              </a:rPr>
              <a:t>AND READ </a:t>
            </a:r>
            <a:r>
              <a:rPr lang="en-US" sz="2400" dirty="0">
                <a:solidFill>
                  <a:srgbClr val="283C46"/>
                </a:solidFill>
              </a:rPr>
              <a:t>it? 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AF35C8-E581-0E41-A09D-2AF3241298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545" y="986246"/>
            <a:ext cx="2724912" cy="3406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31787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E5130-05BD-1544-8D29-574871973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Art of the Subject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02FCF-198C-824A-BA6A-749A63879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400" y="1167732"/>
            <a:ext cx="7061200" cy="3394472"/>
          </a:xfrm>
        </p:spPr>
        <p:txBody>
          <a:bodyPr/>
          <a:lstStyle/>
          <a:p>
            <a:pPr marL="457200" indent="-457200" algn="ctr">
              <a:buAutoNum type="arabicPeriod"/>
            </a:pPr>
            <a:r>
              <a:rPr lang="en-US" b="1" dirty="0"/>
              <a:t>MAKE AN OFFER</a:t>
            </a:r>
          </a:p>
          <a:p>
            <a:pPr marL="457200" indent="-457200" algn="ctr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State the benefit the reader will gain by opening the email.</a:t>
            </a:r>
          </a:p>
          <a:p>
            <a:pPr marL="0" indent="0" algn="ctr">
              <a:buNone/>
            </a:pPr>
            <a:br>
              <a:rPr lang="en-US" dirty="0"/>
            </a:br>
            <a:r>
              <a:rPr lang="en-US" b="1" dirty="0">
                <a:solidFill>
                  <a:schemeClr val="accent4"/>
                </a:solidFill>
              </a:rPr>
              <a:t>"Free pancakes during finals week"</a:t>
            </a:r>
            <a:br>
              <a:rPr lang="en-US" b="1" dirty="0">
                <a:solidFill>
                  <a:schemeClr val="accent4"/>
                </a:solidFill>
              </a:rPr>
            </a:br>
            <a:endParaRPr lang="en-US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593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43524"/>
            <a:ext cx="9143999" cy="524293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pPr algn="ctr"/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Email Etiquette For PPCC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537202"/>
            <a:ext cx="5102492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latin typeface="Helvetica"/>
              <a:cs typeface="Helvetica"/>
            </a:endParaRPr>
          </a:p>
          <a:p>
            <a:pPr algn="ctr"/>
            <a:r>
              <a:rPr lang="en-US" sz="2000" dirty="0">
                <a:latin typeface="Helvetica"/>
                <a:cs typeface="Helvetica"/>
              </a:rPr>
              <a:t>Email is fast, easy and efficient. </a:t>
            </a:r>
          </a:p>
          <a:p>
            <a:pPr algn="ctr"/>
            <a:endParaRPr lang="en-US" sz="2000" dirty="0">
              <a:latin typeface="Helvetica"/>
              <a:cs typeface="Helvetica"/>
            </a:endParaRPr>
          </a:p>
          <a:p>
            <a:pPr algn="ctr"/>
            <a:r>
              <a:rPr lang="en-US" sz="2000" dirty="0">
                <a:latin typeface="Helvetica"/>
                <a:cs typeface="Helvetica"/>
              </a:rPr>
              <a:t>It has transformed how we communicate</a:t>
            </a:r>
          </a:p>
          <a:p>
            <a:pPr algn="ctr"/>
            <a:endParaRPr lang="en-US" sz="2000" dirty="0">
              <a:latin typeface="Helvetica"/>
              <a:cs typeface="Helvetica"/>
            </a:endParaRPr>
          </a:p>
          <a:p>
            <a:pPr algn="ctr"/>
            <a:r>
              <a:rPr lang="en-US" sz="2000" b="1" i="1" dirty="0">
                <a:solidFill>
                  <a:schemeClr val="accent3"/>
                </a:solidFill>
                <a:latin typeface="Helvetica Oblique" pitchFamily="2" charset="0"/>
                <a:cs typeface="Helvetica"/>
              </a:rPr>
              <a:t>...and miscommunicate.</a:t>
            </a:r>
          </a:p>
          <a:p>
            <a:pPr algn="ctr"/>
            <a:endParaRPr lang="en-US" sz="1350" dirty="0">
              <a:latin typeface="Helvetica"/>
              <a:cs typeface="Helvet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EDC1D4-FF13-8645-870F-96816C2F1B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9074" y="1422177"/>
            <a:ext cx="3574098" cy="2376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45656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9E653-F06B-4545-95E6-A95CCAC9B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Art of the Subject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07D19-0026-0B49-8FF8-881E6FD33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781" y="1588797"/>
            <a:ext cx="5793377" cy="2199899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2. PIQUE INTEREST OR CURIOSITY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br>
              <a:rPr lang="en-US" b="1" dirty="0">
                <a:solidFill>
                  <a:schemeClr val="accent4"/>
                </a:solidFill>
              </a:rPr>
            </a:br>
            <a:r>
              <a:rPr lang="en-US" b="1" dirty="0">
                <a:solidFill>
                  <a:schemeClr val="accent4"/>
                </a:solidFill>
              </a:rPr>
              <a:t>"Good news and bad news"</a:t>
            </a:r>
            <a:br>
              <a:rPr lang="en-US" b="1" dirty="0">
                <a:solidFill>
                  <a:schemeClr val="accent4"/>
                </a:solidFill>
              </a:rPr>
            </a:br>
            <a:endParaRPr lang="en-US" b="1" dirty="0">
              <a:solidFill>
                <a:schemeClr val="accent4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C26E8D-0064-C44D-B513-3CE7E6447A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4146" y="1347471"/>
            <a:ext cx="2441225" cy="244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44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1F6A2-4F4A-0B4B-A497-F09890E87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Art of the Subject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96501-4C3C-444A-83F3-515FD49BC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5532" y="1245871"/>
            <a:ext cx="5394960" cy="2640329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3. CREATE A SENSE OF URGENCY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BUT only if it is truly urgent.</a:t>
            </a:r>
          </a:p>
          <a:p>
            <a:pPr marL="0" indent="0" algn="ctr">
              <a:buNone/>
            </a:pPr>
            <a:br>
              <a:rPr lang="en-US" dirty="0"/>
            </a:br>
            <a:r>
              <a:rPr lang="en-US" b="1" dirty="0">
                <a:solidFill>
                  <a:schemeClr val="accent4"/>
                </a:solidFill>
              </a:rPr>
              <a:t>”Road closure will affect access to campus tomorrow.”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accent4"/>
                </a:solidFill>
              </a:rPr>
              <a:t>“Last day to apply for financial aid”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9CDCA6-FA3B-3D46-B6EC-9B21031CF5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532" y="1372235"/>
            <a:ext cx="30480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09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1F6A2-4F4A-0B4B-A497-F09890E87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Art of the Subject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96501-4C3C-444A-83F3-515FD49BC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1591"/>
            <a:ext cx="8229600" cy="27383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4. BRING IN THE HUMAN ELEMENT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Let the the recipient know who is behind this or who benefits.</a:t>
            </a:r>
          </a:p>
          <a:p>
            <a:pPr marL="0" indent="0" algn="ctr">
              <a:buNone/>
            </a:pPr>
            <a:br>
              <a:rPr lang="en-US" b="1" dirty="0">
                <a:solidFill>
                  <a:schemeClr val="accent4"/>
                </a:solidFill>
              </a:rPr>
            </a:br>
            <a:r>
              <a:rPr lang="en-US" b="1" dirty="0">
                <a:solidFill>
                  <a:schemeClr val="accent4"/>
                </a:solidFill>
              </a:rPr>
              <a:t>"Volunteers needed to help hungry students"</a:t>
            </a:r>
          </a:p>
        </p:txBody>
      </p:sp>
    </p:spTree>
    <p:extLst>
      <p:ext uri="{BB962C8B-B14F-4D97-AF65-F5344CB8AC3E}">
        <p14:creationId xmlns:p14="http://schemas.microsoft.com/office/powerpoint/2010/main" val="1120067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1F6A2-4F4A-0B4B-A497-F09890E87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Art of the Subject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96501-4C3C-444A-83F3-515FD49BC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4616" y="1134837"/>
            <a:ext cx="4637314" cy="3394472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4"/>
                </a:solidFill>
              </a:rPr>
              <a:t>5. USE WORDS THAT CONVEY IMPORTANCE OR RELEVANCE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Help them understand you are providing important news that pertains to them.</a:t>
            </a:r>
          </a:p>
          <a:p>
            <a:pPr marL="0" indent="0" algn="ctr">
              <a:buNone/>
            </a:pPr>
            <a:br>
              <a:rPr lang="en-US" dirty="0"/>
            </a:br>
            <a:r>
              <a:rPr lang="en-US" b="1" dirty="0">
                <a:solidFill>
                  <a:schemeClr val="accent4"/>
                </a:solidFill>
              </a:rPr>
              <a:t>"Benefit Changes: Action Needed "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B09B00-199B-8D4C-AF9E-AC94C64168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232" y="1632857"/>
            <a:ext cx="3490822" cy="2365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22003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1F6A2-4F4A-0B4B-A497-F09890E87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Art of the Subject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96501-4C3C-444A-83F3-515FD49BC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4"/>
                </a:solidFill>
              </a:rPr>
              <a:t>6. ADOPT A SET OF ABBREVIATIONS OR PHRASES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helps the reader prioritize the message just by reading the subject line.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Your department can decide whether or not to adopt these and provide a training on how to use them. </a:t>
            </a:r>
          </a:p>
        </p:txBody>
      </p:sp>
    </p:spTree>
    <p:extLst>
      <p:ext uri="{BB962C8B-B14F-4D97-AF65-F5344CB8AC3E}">
        <p14:creationId xmlns:p14="http://schemas.microsoft.com/office/powerpoint/2010/main" val="40193087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1F6A2-4F4A-0B4B-A497-F09890E87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Art of the Subject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96501-4C3C-444A-83F3-515FD49BC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+mn-lt"/>
              </a:rPr>
              <a:t>FYI (For Your Information)</a:t>
            </a:r>
            <a:r>
              <a:rPr lang="en-US" sz="2000" dirty="0">
                <a:latin typeface="+mn-lt"/>
              </a:rPr>
              <a:t>- Lets the reader know that no reply is needed, and is usually a short message.</a:t>
            </a:r>
          </a:p>
          <a:p>
            <a:pPr marL="0" indent="0">
              <a:buNone/>
            </a:pPr>
            <a:endParaRPr lang="en-US" sz="1200" dirty="0">
              <a:latin typeface="+mn-lt"/>
            </a:endParaRPr>
          </a:p>
          <a:p>
            <a:pPr marL="0" indent="0">
              <a:buNone/>
            </a:pPr>
            <a:r>
              <a:rPr lang="en-US" sz="2000" b="1" dirty="0">
                <a:latin typeface="+mn-lt"/>
              </a:rPr>
              <a:t>ACT (Action required)- </a:t>
            </a:r>
            <a:r>
              <a:rPr lang="en-US" sz="2000" dirty="0">
                <a:latin typeface="+mn-lt"/>
              </a:rPr>
              <a:t>You can also add the deadline.</a:t>
            </a:r>
          </a:p>
          <a:p>
            <a:pPr marL="0" indent="0">
              <a:buNone/>
            </a:pPr>
            <a:endParaRPr lang="en-US" sz="1200" b="1" dirty="0">
              <a:latin typeface="+mn-lt"/>
            </a:endParaRPr>
          </a:p>
          <a:p>
            <a:pPr marL="0" indent="0">
              <a:buNone/>
            </a:pPr>
            <a:r>
              <a:rPr lang="en-US" sz="2000" b="1" dirty="0">
                <a:latin typeface="+mn-lt"/>
              </a:rPr>
              <a:t>URGENT</a:t>
            </a:r>
            <a:r>
              <a:rPr lang="en-US" sz="2000" dirty="0">
                <a:latin typeface="+mn-lt"/>
              </a:rPr>
              <a:t>- ONLY use this when it really is urgent and requires immediate attention.</a:t>
            </a:r>
          </a:p>
          <a:p>
            <a:pPr marL="0" indent="0">
              <a:buNone/>
            </a:pPr>
            <a:endParaRPr lang="en-US" sz="1200" dirty="0">
              <a:latin typeface="+mn-lt"/>
            </a:endParaRPr>
          </a:p>
          <a:p>
            <a:pPr marL="0" indent="0">
              <a:buNone/>
            </a:pPr>
            <a:r>
              <a:rPr lang="en-US" sz="2000" b="1" dirty="0">
                <a:latin typeface="+mn-lt"/>
              </a:rPr>
              <a:t>Y/N Question- </a:t>
            </a:r>
            <a:r>
              <a:rPr lang="en-US" sz="2000" dirty="0">
                <a:latin typeface="+mn-lt"/>
              </a:rPr>
              <a:t>Lets the reader know that the email’s required action won’t take much of their time.</a:t>
            </a:r>
          </a:p>
        </p:txBody>
      </p:sp>
    </p:spTree>
    <p:extLst>
      <p:ext uri="{BB962C8B-B14F-4D97-AF65-F5344CB8AC3E}">
        <p14:creationId xmlns:p14="http://schemas.microsoft.com/office/powerpoint/2010/main" val="25154654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46C02-82CD-5A4D-A20F-2A9E2D84B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Art of the Subject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E6C47-8CFA-7B48-BF37-95ACAC5FA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/>
              <a:t>EOM (End of message) </a:t>
            </a:r>
            <a:r>
              <a:rPr lang="en-US" sz="2000" dirty="0"/>
              <a:t>Use at end of subject line when it includes everything you needed to say. No need to open the actual message.</a:t>
            </a:r>
            <a:br>
              <a:rPr lang="en-US" sz="2000" dirty="0"/>
            </a:br>
            <a:r>
              <a:rPr lang="en-US" sz="2000" dirty="0"/>
              <a:t>For example: “Board Meeting changed to 10am Friday. [EOM]” 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000" b="1" dirty="0"/>
              <a:t>PYR (Per your request)</a:t>
            </a:r>
            <a:r>
              <a:rPr lang="en-US" sz="2000" dirty="0"/>
              <a:t>- Lets the reader know that information in the email was requested by them.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000" b="1" dirty="0"/>
              <a:t>EOD (End of Day) "</a:t>
            </a:r>
            <a:r>
              <a:rPr lang="en-US" sz="2000" dirty="0"/>
              <a:t>Reply by EOD"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076380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3D98B-7AF8-2D4C-895F-BDC928767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Art of the Subject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AABF9-1D59-F14C-9FDD-2F5EEB276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383" y="1063229"/>
            <a:ext cx="5799908" cy="3394472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b="1" dirty="0">
                <a:latin typeface="+mn-lt"/>
              </a:rPr>
              <a:t>7. CATEGORIZE THE SUBJECT LINE BY TOPIC</a:t>
            </a: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This also helps the reader prioritize before opening the email.</a:t>
            </a: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 algn="ctr">
              <a:buNone/>
            </a:pPr>
            <a:r>
              <a:rPr lang="en-US" sz="2000" b="1" dirty="0">
                <a:solidFill>
                  <a:schemeClr val="accent4"/>
                </a:solidFill>
                <a:latin typeface="+mn-lt"/>
              </a:rPr>
              <a:t>Ex: Human Resource Services Info 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chemeClr val="accent4"/>
                </a:solidFill>
                <a:latin typeface="+mn-lt"/>
              </a:rPr>
              <a:t>	Message from President 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chemeClr val="accent4"/>
                </a:solidFill>
                <a:latin typeface="+mn-lt"/>
              </a:rPr>
              <a:t>	Student Event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chemeClr val="accent4"/>
                </a:solidFill>
                <a:latin typeface="+mn-lt"/>
              </a:rPr>
              <a:t>	Construction Update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318242-8943-2242-B689-F5D1870AEB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0982" y="1421522"/>
            <a:ext cx="2677886" cy="267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813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2EAF8-074A-F04C-8694-7A8D5289C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89" y="289955"/>
            <a:ext cx="8229600" cy="857250"/>
          </a:xfrm>
        </p:spPr>
        <p:txBody>
          <a:bodyPr/>
          <a:lstStyle/>
          <a:p>
            <a:r>
              <a:rPr lang="en-US" dirty="0"/>
              <a:t>Questions/Comments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AD7EA78-FB4D-B849-B921-2B5C08027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795" y="1227476"/>
            <a:ext cx="4393987" cy="2928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4024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32248" y="2160362"/>
            <a:ext cx="6031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hlinkClick r:id="rId3"/>
              </a:rPr>
              <a:t>https://www.youtube.com/watch?v=HTgYHHKs0Zw</a:t>
            </a:r>
            <a:endParaRPr lang="en-US" sz="1350" dirty="0">
              <a:latin typeface="Helvetica"/>
              <a:cs typeface="Helvetica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1E3B79-8869-824C-A87F-580AAC579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987" y="513988"/>
            <a:ext cx="8229600" cy="857250"/>
          </a:xfrm>
        </p:spPr>
        <p:txBody>
          <a:bodyPr/>
          <a:lstStyle/>
          <a:p>
            <a:r>
              <a:rPr lang="en-US" dirty="0"/>
              <a:t>Email in Real Life</a:t>
            </a:r>
          </a:p>
        </p:txBody>
      </p:sp>
    </p:spTree>
    <p:extLst>
      <p:ext uri="{BB962C8B-B14F-4D97-AF65-F5344CB8AC3E}">
        <p14:creationId xmlns:p14="http://schemas.microsoft.com/office/powerpoint/2010/main" val="220281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007" y="243524"/>
            <a:ext cx="7817771" cy="524293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pPr algn="ctr"/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Reply To All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45367A-C560-1F40-991C-57F6AB8A4189}"/>
              </a:ext>
            </a:extLst>
          </p:cNvPr>
          <p:cNvSpPr txBox="1"/>
          <p:nvPr/>
        </p:nvSpPr>
        <p:spPr>
          <a:xfrm>
            <a:off x="1325262" y="839289"/>
            <a:ext cx="586526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Are you being asked to take action? </a:t>
            </a:r>
            <a:br>
              <a:rPr lang="en-US" dirty="0"/>
            </a:br>
            <a:endParaRPr lang="en-US" dirty="0"/>
          </a:p>
          <a:p>
            <a:pPr algn="ctr"/>
            <a:r>
              <a:rPr lang="en-US" dirty="0"/>
              <a:t>Do you have something valuable to add?</a:t>
            </a:r>
            <a:br>
              <a:rPr lang="en-US" dirty="0"/>
            </a:br>
            <a:endParaRPr lang="en-US" dirty="0"/>
          </a:p>
          <a:p>
            <a:pPr algn="ctr"/>
            <a:r>
              <a:rPr lang="en-US" dirty="0"/>
              <a:t>Do you disagree with what is being proposed?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Is your response pertinent to anyone other than the sender?</a:t>
            </a: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536F7076-BE23-7440-BFDC-804CBE7667DD}"/>
              </a:ext>
            </a:extLst>
          </p:cNvPr>
          <p:cNvSpPr/>
          <p:nvPr/>
        </p:nvSpPr>
        <p:spPr>
          <a:xfrm rot="2141152">
            <a:off x="2191353" y="3149212"/>
            <a:ext cx="484632" cy="978408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E28BCA-2CDE-7243-A136-D5A0D0C9F15F}"/>
              </a:ext>
            </a:extLst>
          </p:cNvPr>
          <p:cNvSpPr txBox="1"/>
          <p:nvPr/>
        </p:nvSpPr>
        <p:spPr>
          <a:xfrm>
            <a:off x="1010173" y="4178618"/>
            <a:ext cx="2283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If </a:t>
            </a:r>
            <a:r>
              <a:rPr lang="en-US" b="1" dirty="0"/>
              <a:t>YES</a:t>
            </a:r>
            <a:r>
              <a:rPr lang="en-US" dirty="0"/>
              <a:t>, then reply to all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9E6C790D-562C-A740-B761-FD71629ECDB7}"/>
              </a:ext>
            </a:extLst>
          </p:cNvPr>
          <p:cNvSpPr/>
          <p:nvPr/>
        </p:nvSpPr>
        <p:spPr>
          <a:xfrm rot="19488792">
            <a:off x="5631047" y="3149964"/>
            <a:ext cx="484632" cy="978408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AE8893-8DE2-5C47-A5A1-FDC7BC6A4814}"/>
              </a:ext>
            </a:extLst>
          </p:cNvPr>
          <p:cNvSpPr txBox="1"/>
          <p:nvPr/>
        </p:nvSpPr>
        <p:spPr>
          <a:xfrm>
            <a:off x="4823493" y="4178618"/>
            <a:ext cx="3059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If </a:t>
            </a:r>
            <a:r>
              <a:rPr lang="en-US" b="1" dirty="0"/>
              <a:t>NO</a:t>
            </a:r>
            <a:r>
              <a:rPr lang="en-US" dirty="0"/>
              <a:t>, then </a:t>
            </a:r>
            <a:r>
              <a:rPr lang="en-US" b="1" dirty="0"/>
              <a:t>DO NOT </a:t>
            </a:r>
            <a:r>
              <a:rPr lang="en-US" dirty="0"/>
              <a:t>reply to all</a:t>
            </a:r>
          </a:p>
        </p:txBody>
      </p:sp>
    </p:spTree>
    <p:extLst>
      <p:ext uri="{BB962C8B-B14F-4D97-AF65-F5344CB8AC3E}">
        <p14:creationId xmlns:p14="http://schemas.microsoft.com/office/powerpoint/2010/main" val="2602968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007" y="243524"/>
            <a:ext cx="7817771" cy="524293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pPr algn="ctr"/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Exercise: Do you Reply To All?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45367A-C560-1F40-991C-57F6AB8A4189}"/>
              </a:ext>
            </a:extLst>
          </p:cNvPr>
          <p:cNvSpPr txBox="1"/>
          <p:nvPr/>
        </p:nvSpPr>
        <p:spPr>
          <a:xfrm>
            <a:off x="349007" y="913406"/>
            <a:ext cx="81501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				</a:t>
            </a:r>
          </a:p>
          <a:p>
            <a:r>
              <a:rPr lang="en-US" dirty="0"/>
              <a:t>1. An email announcement is sent to all employees of the college that reads: "Congratulations to employees of the year Pam, Chelsy, Dorothy and Emily.” </a:t>
            </a:r>
            <a:br>
              <a:rPr lang="en-US" dirty="0"/>
            </a:br>
            <a:endParaRPr lang="en-US" dirty="0"/>
          </a:p>
          <a:p>
            <a:r>
              <a:rPr lang="en-US" dirty="0"/>
              <a:t>Reply: “Great job Pam, you rock!” </a:t>
            </a:r>
          </a:p>
          <a:p>
            <a:r>
              <a:rPr lang="en-US" dirty="0"/>
              <a:t>            “You're awesome Emily.”</a:t>
            </a:r>
          </a:p>
          <a:p>
            <a:endParaRPr lang="en-US" sz="1600" dirty="0"/>
          </a:p>
          <a:p>
            <a:r>
              <a:rPr lang="en-US" dirty="0"/>
              <a:t>2. A email goes out to a group of recipients in the hopes that someone can provide the answer quickly: "Can anyone tell me when the Rampart Range Campus closes on  Saturday?" </a:t>
            </a:r>
          </a:p>
          <a:p>
            <a:endParaRPr lang="en-US" sz="1600" dirty="0"/>
          </a:p>
          <a:p>
            <a:r>
              <a:rPr lang="en-US" dirty="0"/>
              <a:t>Reply: “5 p.m.”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16DF66-64B8-5944-85EE-4F582D0B2FEC}"/>
              </a:ext>
            </a:extLst>
          </p:cNvPr>
          <p:cNvSpPr txBox="1"/>
          <p:nvPr/>
        </p:nvSpPr>
        <p:spPr>
          <a:xfrm>
            <a:off x="6989379" y="4393324"/>
            <a:ext cx="20600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                       Answers: 1. No 2. Yes</a:t>
            </a:r>
          </a:p>
        </p:txBody>
      </p:sp>
    </p:spTree>
    <p:extLst>
      <p:ext uri="{BB962C8B-B14F-4D97-AF65-F5344CB8AC3E}">
        <p14:creationId xmlns:p14="http://schemas.microsoft.com/office/powerpoint/2010/main" val="1244635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E55D1-9C47-9046-8444-EA86778E5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 TIP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EEC1C-A1F1-4C49-8CD4-27D12C0EC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2553" y="1580231"/>
            <a:ext cx="5570161" cy="162365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As a sender, you can prevent your recipients from "replying to all"  by entering the email addresses into the BCC field.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018396-FFEC-AF4A-8047-CD34419686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655" y="362968"/>
            <a:ext cx="2781591" cy="4173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07653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76780" y="253149"/>
            <a:ext cx="7817771" cy="524293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dirty="0"/>
              <a:t>Use your college signature block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AD028A-B1D9-C044-9C09-EF0667460ED4}"/>
              </a:ext>
            </a:extLst>
          </p:cNvPr>
          <p:cNvSpPr/>
          <p:nvPr/>
        </p:nvSpPr>
        <p:spPr>
          <a:xfrm>
            <a:off x="1229719" y="1114066"/>
            <a:ext cx="68603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Identifies you as an employee of the college.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Creates a consistent and professional look.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Makes it easy for the receiver to identify and contact you.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is fully accessible. </a:t>
            </a:r>
            <a:br>
              <a:rPr lang="en-US" dirty="0"/>
            </a:br>
            <a:r>
              <a:rPr lang="en-US" dirty="0"/>
              <a:t> </a:t>
            </a:r>
          </a:p>
          <a:p>
            <a:r>
              <a:rPr lang="en-US" dirty="0"/>
              <a:t>Use our </a:t>
            </a:r>
            <a:r>
              <a:rPr lang="en-US" dirty="0">
                <a:hlinkClick r:id="rId3"/>
              </a:rPr>
              <a:t>website tool</a:t>
            </a:r>
            <a:r>
              <a:rPr lang="en-US" dirty="0"/>
              <a:t> to create and add your signature into Outlook.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71FA254-7453-F84B-B902-D538DD5FB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0" y="2349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F07B3FA-B97B-6D47-92D0-11E91E59E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5130" y="3073993"/>
            <a:ext cx="2726218" cy="1522058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22E20678-BECC-DA42-A089-56CD0479EDE8}"/>
              </a:ext>
            </a:extLst>
          </p:cNvPr>
          <p:cNvSpPr/>
          <p:nvPr/>
        </p:nvSpPr>
        <p:spPr>
          <a:xfrm>
            <a:off x="1633056" y="3573266"/>
            <a:ext cx="1542614" cy="523511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193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007" y="243524"/>
            <a:ext cx="7817771" cy="524293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pPr algn="ctr"/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proofread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024A70-07D1-7A4E-A91E-6A19A303632D}"/>
              </a:ext>
            </a:extLst>
          </p:cNvPr>
          <p:cNvSpPr/>
          <p:nvPr/>
        </p:nvSpPr>
        <p:spPr>
          <a:xfrm>
            <a:off x="495077" y="1008151"/>
            <a:ext cx="411880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convenience of email communication has allowed us to become sloppy writers.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Read and re-read every email.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Correct spelling and grammar still matter.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Spell check and autocorrect often don’t work.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Don’t use shortcuts to real words…email is not like texting.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Check your recipient names.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5A6673-B38A-AC44-8CA1-3AA1F98E3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153" y="1160770"/>
            <a:ext cx="4223544" cy="246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88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007" y="243524"/>
            <a:ext cx="7817771" cy="524293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pPr algn="ctr"/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Check your recipients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5358" y="1359261"/>
            <a:ext cx="3898378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Helvetica"/>
              </a:rPr>
              <a:t>Verify that you are sending to your intended audience.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cs typeface="Helvetic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Helvetica"/>
              </a:rPr>
              <a:t>Only include those who really need to know.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cs typeface="Helvetic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Helvetica"/>
              </a:rPr>
              <a:t>If you receive an email meant for someone else, be courteous and let the sender know. </a:t>
            </a:r>
          </a:p>
          <a:p>
            <a:pPr algn="ctr"/>
            <a:endParaRPr lang="en-US" sz="1350" dirty="0">
              <a:latin typeface="Helvetica"/>
              <a:cs typeface="Helvetic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AAE881-4584-9D4D-8306-5DB1FD8F400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8649" y="1415102"/>
            <a:ext cx="4017305" cy="2681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49122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PCC Colors">
      <a:dk1>
        <a:srgbClr val="6C6F71"/>
      </a:dk1>
      <a:lt1>
        <a:srgbClr val="A6A9AB"/>
      </a:lt1>
      <a:dk2>
        <a:srgbClr val="6C6F71"/>
      </a:dk2>
      <a:lt2>
        <a:srgbClr val="FEFFFF"/>
      </a:lt2>
      <a:accent1>
        <a:srgbClr val="C70024"/>
      </a:accent1>
      <a:accent2>
        <a:srgbClr val="951222"/>
      </a:accent2>
      <a:accent3>
        <a:srgbClr val="21425B"/>
      </a:accent3>
      <a:accent4>
        <a:srgbClr val="1E505C"/>
      </a:accent4>
      <a:accent5>
        <a:srgbClr val="888648"/>
      </a:accent5>
      <a:accent6>
        <a:srgbClr val="9BA65E"/>
      </a:accent6>
      <a:hlink>
        <a:srgbClr val="688A6E"/>
      </a:hlink>
      <a:folHlink>
        <a:srgbClr val="7B928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CC_PPT_201709" id="{6CDF26C0-0E6E-0947-BEA9-8D1A24DE8182}" vid="{48F988E1-D494-4C48-BFFC-6F7670C894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499</TotalTime>
  <Words>785</Words>
  <Application>Microsoft Macintosh PowerPoint</Application>
  <PresentationFormat>On-screen Show (16:9)</PresentationFormat>
  <Paragraphs>154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Helvetica</vt:lpstr>
      <vt:lpstr>Helvetica Oblique</vt:lpstr>
      <vt:lpstr>Open Sans</vt:lpstr>
      <vt:lpstr>Open Sans Regular</vt:lpstr>
      <vt:lpstr>Office Theme</vt:lpstr>
      <vt:lpstr>PowerPoint Presentation</vt:lpstr>
      <vt:lpstr>Email Etiquette For PPCC</vt:lpstr>
      <vt:lpstr>Email in Real Life</vt:lpstr>
      <vt:lpstr>Reply To All</vt:lpstr>
      <vt:lpstr>Exercise: Do you Reply To All?</vt:lpstr>
      <vt:lpstr>HOT TIP</vt:lpstr>
      <vt:lpstr>Use your college signature block  </vt:lpstr>
      <vt:lpstr>proofread</vt:lpstr>
      <vt:lpstr>Check your recipients</vt:lpstr>
      <vt:lpstr>Limit humor &amp; sarcasm</vt:lpstr>
      <vt:lpstr>Know when to call or Meet</vt:lpstr>
      <vt:lpstr>Watch your tone</vt:lpstr>
      <vt:lpstr>Nothing is confidential</vt:lpstr>
      <vt:lpstr>EMAILS and CORA</vt:lpstr>
      <vt:lpstr>Keep it short</vt:lpstr>
      <vt:lpstr>Make your emails accessible</vt:lpstr>
      <vt:lpstr>Respond in a timely manner</vt:lpstr>
      <vt:lpstr>The Art of the subject line</vt:lpstr>
      <vt:lpstr>The Art of the Subject Line</vt:lpstr>
      <vt:lpstr>The Art of the Subject Line</vt:lpstr>
      <vt:lpstr>The Art of the Subject Line</vt:lpstr>
      <vt:lpstr>The Art of the Subject Line</vt:lpstr>
      <vt:lpstr>The Art of the Subject Line</vt:lpstr>
      <vt:lpstr>The Art of the Subject Line</vt:lpstr>
      <vt:lpstr>The Art of the Subject Line</vt:lpstr>
      <vt:lpstr>The Art of the Subject Line</vt:lpstr>
      <vt:lpstr>The Art of the Subject Line</vt:lpstr>
      <vt:lpstr>Questions/Comments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30</cp:revision>
  <dcterms:created xsi:type="dcterms:W3CDTF">2018-06-15T15:48:20Z</dcterms:created>
  <dcterms:modified xsi:type="dcterms:W3CDTF">2019-09-25T18:54:22Z</dcterms:modified>
</cp:coreProperties>
</file>