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CB8"/>
    <a:srgbClr val="385D8A"/>
    <a:srgbClr val="B5172C"/>
    <a:srgbClr val="CC9900"/>
    <a:srgbClr val="0000FF"/>
    <a:srgbClr val="E6B9B8"/>
    <a:srgbClr val="3333CC"/>
    <a:srgbClr val="FFCC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69264C-89B3-4D43-BBBA-D3AC828243C5}" v="2" dt="2024-01-12T16:18:54.303"/>
    <p1510:client id="{9FFE459C-EC6E-6F63-70D5-804A1AF76AE5}" v="33" dt="2024-01-12T16:15:49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692" y="108"/>
      </p:cViewPr>
      <p:guideLst>
        <p:guide orient="horz" pos="2160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130430"/>
            <a:ext cx="81610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3886200"/>
            <a:ext cx="67208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6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274643"/>
            <a:ext cx="226861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9" y="274643"/>
            <a:ext cx="664583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1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406905"/>
            <a:ext cx="81610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2906713"/>
            <a:ext cx="81610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5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9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0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535113"/>
            <a:ext cx="42421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174875"/>
            <a:ext cx="42421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1535113"/>
            <a:ext cx="424386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2174875"/>
            <a:ext cx="424386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1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8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8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273050"/>
            <a:ext cx="31587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73055"/>
            <a:ext cx="5367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1435103"/>
            <a:ext cx="31587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7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4800600"/>
            <a:ext cx="57607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12775"/>
            <a:ext cx="57607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367338"/>
            <a:ext cx="57607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5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00205"/>
            <a:ext cx="86410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DDF4-F2AC-4195-9129-4BC97BCCBF70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356355"/>
            <a:ext cx="304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6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74C94B-8F46-9A08-1EE6-D87F56D3A7E6}"/>
              </a:ext>
            </a:extLst>
          </p:cNvPr>
          <p:cNvCxnSpPr>
            <a:cxnSpLocks/>
          </p:cNvCxnSpPr>
          <p:nvPr/>
        </p:nvCxnSpPr>
        <p:spPr>
          <a:xfrm flipV="1">
            <a:off x="2509962" y="2024733"/>
            <a:ext cx="491529" cy="1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  <a:endCxn id="37" idx="2"/>
          </p:cNvCxnSpPr>
          <p:nvPr/>
        </p:nvCxnSpPr>
        <p:spPr>
          <a:xfrm flipV="1">
            <a:off x="4808626" y="1790518"/>
            <a:ext cx="0" cy="292263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 flipV="1">
            <a:off x="2542019" y="1530315"/>
            <a:ext cx="1208860" cy="1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>
          <a:xfrm>
            <a:off x="5838457" y="1539097"/>
            <a:ext cx="1293634" cy="0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 flipH="1">
            <a:off x="2163385" y="1423872"/>
            <a:ext cx="1753744" cy="1141794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 flipH="1" flipV="1">
            <a:off x="5617913" y="1397520"/>
            <a:ext cx="1935584" cy="1162148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780645" y="1880215"/>
            <a:ext cx="2039909" cy="4051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Assistant to the Dean</a:t>
            </a:r>
            <a:endParaRPr lang="en-US" sz="1200" b="1">
              <a:ln w="3175">
                <a:noFill/>
              </a:ln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b="1" i="1">
                <a:solidFill>
                  <a:schemeClr val="tx1"/>
                </a:solidFill>
                <a:cs typeface="Times New Roman"/>
              </a:rPr>
              <a:t>Mara Pinell</a:t>
            </a:r>
            <a:endParaRPr lang="en-US" sz="1200" b="1" i="1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836669" y="1014132"/>
            <a:ext cx="1943914" cy="776386"/>
          </a:xfrm>
          <a:prstGeom prst="roundRect">
            <a:avLst/>
          </a:prstGeom>
          <a:solidFill>
            <a:srgbClr val="385D8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Executive Dean</a:t>
            </a:r>
          </a:p>
          <a:p>
            <a:pPr algn="ctr"/>
            <a:r>
              <a:rPr lang="en-US" sz="1600" b="1" i="1">
                <a:solidFill>
                  <a:schemeClr val="bg1"/>
                </a:solidFill>
                <a:cs typeface="Times New Roman"/>
              </a:rPr>
              <a:t>Rob Hudson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917129" y="2708763"/>
            <a:ext cx="1641104" cy="329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Nick Schmidt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52179" y="2332004"/>
            <a:ext cx="1648421" cy="329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>
              <a:ea typeface="+mn-lt"/>
              <a:cs typeface="+mn-lt"/>
            </a:endParaRPr>
          </a:p>
          <a:p>
            <a:pPr algn="ctr"/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Dana Robak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49343" y="2335632"/>
            <a:ext cx="1582316" cy="329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Danielle White</a:t>
            </a: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38897" y="2332951"/>
            <a:ext cx="2344809" cy="729891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>
                <a:ln w="3175">
                  <a:noFill/>
                </a:ln>
                <a:cs typeface="Times New Roman"/>
              </a:rPr>
              <a:t>Associate Dean</a:t>
            </a:r>
            <a:br>
              <a:rPr lang="en-US" sz="1400" b="1">
                <a:ln w="3175">
                  <a:noFill/>
                </a:ln>
                <a:cs typeface="Times New Roman" panose="02020603050405020304" pitchFamily="18" charset="0"/>
              </a:rPr>
            </a:br>
            <a:r>
              <a:rPr lang="en-US" sz="1000" b="1" u="sng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Business &amp; Technology</a:t>
            </a:r>
            <a:endParaRPr lang="en-US">
              <a:solidFill>
                <a:schemeClr val="bg1"/>
              </a:solidFill>
            </a:endParaRPr>
          </a:p>
          <a:p>
            <a:pPr algn="ctr"/>
            <a:r>
              <a:rPr lang="en-US" sz="1400" b="1">
                <a:ln w="3175">
                  <a:noFill/>
                </a:ln>
                <a:solidFill>
                  <a:schemeClr val="bg1"/>
                </a:solidFill>
                <a:ea typeface="Calibri"/>
                <a:cs typeface="Calibri"/>
              </a:rPr>
              <a:t>Maria de la Cruz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85274" y="2332951"/>
            <a:ext cx="2344810" cy="72900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Associate Dean</a:t>
            </a:r>
            <a:br>
              <a:rPr lang="en-US" sz="1400" b="1">
                <a:ln w="3175">
                  <a:noFill/>
                </a:ln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sz="1000" b="1" u="sng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Public Service</a:t>
            </a:r>
          </a:p>
          <a:p>
            <a:pPr algn="ctr"/>
            <a:r>
              <a:rPr lang="en-US" sz="1400" b="1">
                <a:ln w="3175">
                  <a:noFill/>
                </a:ln>
                <a:solidFill>
                  <a:schemeClr val="tx1"/>
                </a:solidFill>
                <a:cs typeface="Calibri"/>
              </a:rPr>
              <a:t>Tina Bynum</a:t>
            </a:r>
            <a:endParaRPr lang="en-US" sz="1400" b="1">
              <a:ln w="3175">
                <a:noFill/>
              </a:ln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658509" y="225204"/>
            <a:ext cx="1819275" cy="5429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  <a:cs typeface="Calibri"/>
              </a:rPr>
              <a:t>BTPSadmin@pikespeak.edu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pikespeak.edu/BTPS</a:t>
            </a:r>
            <a:endParaRPr lang="en-US" sz="10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02106" y="1124725"/>
            <a:ext cx="2634503" cy="6195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cs typeface="Times New Roman"/>
              </a:rPr>
              <a:t>Emergency Service Administration - ESA </a:t>
            </a:r>
            <a:endParaRPr lang="en-US" sz="1100" b="1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100" i="1">
                <a:solidFill>
                  <a:schemeClr val="tx1"/>
                </a:solidFill>
                <a:cs typeface="Times New Roman"/>
              </a:rPr>
              <a:t>Teresa Ward, Director</a:t>
            </a:r>
          </a:p>
          <a:p>
            <a:pPr algn="ctr"/>
            <a:r>
              <a:rPr lang="en-US" sz="1100">
                <a:solidFill>
                  <a:schemeClr val="tx1"/>
                </a:solidFill>
                <a:cs typeface="Times New Roman"/>
              </a:rPr>
              <a:t>Woody Boyd - Faculty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33699" y="225204"/>
            <a:ext cx="1628775" cy="5429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0"/>
            <a:r>
              <a:rPr lang="en-US" sz="1000" b="1" baseline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Centennial Campus F300</a:t>
            </a:r>
            <a:r>
              <a:rPr lang="en-US" sz="100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​</a:t>
            </a:r>
          </a:p>
          <a:p>
            <a:pPr algn="ctr" rtl="0"/>
            <a:r>
              <a:rPr lang="en-US" sz="1000" b="1" baseline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719-502-3300</a:t>
            </a:r>
            <a:endParaRPr lang="en-US" sz="1000" b="1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948519" y="1128399"/>
            <a:ext cx="2450575" cy="8460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cs typeface="Times New Roman"/>
              </a:rPr>
              <a:t>Law Enforcement Academy - LEA</a:t>
            </a:r>
          </a:p>
          <a:p>
            <a:pPr algn="ctr"/>
            <a:r>
              <a:rPr lang="en-US" sz="1100" i="1">
                <a:solidFill>
                  <a:schemeClr val="tx1"/>
                </a:solidFill>
                <a:cs typeface="Times New Roman"/>
              </a:rPr>
              <a:t>Catherine LaBrecque, Director</a:t>
            </a:r>
          </a:p>
          <a:p>
            <a:pPr algn="ctr"/>
            <a:r>
              <a:rPr lang="en-US" sz="1100">
                <a:solidFill>
                  <a:schemeClr val="tx1"/>
                </a:solidFill>
                <a:cs typeface="Times New Roman"/>
              </a:rPr>
              <a:t>Gary Horton - Faculty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468974" y="4225650"/>
            <a:ext cx="2284978" cy="10601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Culinary Arts – CUA </a:t>
            </a:r>
            <a:endParaRPr lang="en-US" sz="1200" b="1">
              <a:ln w="3175">
                <a:noFill/>
              </a:ln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Richard Carpenter, Co-Chair</a:t>
            </a: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Michael Paradiso, Co-Chair</a:t>
            </a: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Heidi Block, Gary Hino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33789" y="3103727"/>
            <a:ext cx="2293959" cy="55387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Accounting - ACC/FIN </a:t>
            </a:r>
            <a:endParaRPr lang="en-US" sz="1200" b="1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Cristal Breitbeil, Chair</a:t>
            </a:r>
            <a:endParaRPr lang="en-US" sz="1200" i="1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r>
              <a:rPr lang="en-US" sz="1200">
                <a:solidFill>
                  <a:schemeClr val="bg1"/>
                </a:solidFill>
                <a:ea typeface="Calibri"/>
                <a:cs typeface="Times New Roman"/>
              </a:rPr>
              <a:t>Dallas Pierce</a:t>
            </a:r>
            <a:endParaRPr lang="en-US" sz="1200">
              <a:solidFill>
                <a:schemeClr val="bg1"/>
              </a:solidFill>
              <a:cs typeface="Times New Roman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14649" y="3657426"/>
            <a:ext cx="2313009" cy="98564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Business – BUS</a:t>
            </a:r>
          </a:p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(BTE/MAN/MAR)</a:t>
            </a:r>
            <a:endParaRPr lang="en-US" sz="1200" b="1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Carol Kurkowski, Chair</a:t>
            </a:r>
            <a:endParaRPr lang="en-US" sz="1200" i="1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Dennis Natali, David Smythe, Gary Bogner, Karla Wright-Giles</a:t>
            </a:r>
            <a:endParaRPr lang="en-US" sz="120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14738" y="5599935"/>
            <a:ext cx="2313009" cy="1152392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 </a:t>
            </a:r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Computer Networking &amp; </a:t>
            </a:r>
            <a:endParaRPr lang="en-US" sz="1200" b="1" dirty="0">
              <a:ln w="3175">
                <a:noFill/>
              </a:ln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Cyber Security – CNG/CYB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Nathan Roskop, Chair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Neil Austin, Nate Wadman, </a:t>
            </a:r>
            <a:endParaRPr lang="en-US" sz="1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Neil Everingham, Joel Ramirez, Michael Hutchison</a:t>
            </a:r>
            <a:endParaRPr lang="en-US" sz="12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467207" y="5327685"/>
            <a:ext cx="2321073" cy="84633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Economics – ECO</a:t>
            </a: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Warren Munick, Chair</a:t>
            </a: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Miki Anderson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99260D0-277A-423B-BB58-5062C9148081}"/>
              </a:ext>
            </a:extLst>
          </p:cNvPr>
          <p:cNvGrpSpPr/>
          <p:nvPr/>
        </p:nvGrpSpPr>
        <p:grpSpPr>
          <a:xfrm>
            <a:off x="4840042" y="3092418"/>
            <a:ext cx="4677504" cy="3666596"/>
            <a:chOff x="4831630" y="3728900"/>
            <a:chExt cx="4677504" cy="3041640"/>
          </a:xfrm>
        </p:grpSpPr>
        <p:sp>
          <p:nvSpPr>
            <p:cNvPr id="22" name="Rounded Rectangle 21"/>
            <p:cNvSpPr/>
            <p:nvPr/>
          </p:nvSpPr>
          <p:spPr>
            <a:xfrm>
              <a:off x="4831630" y="3728900"/>
              <a:ext cx="2316371" cy="126692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Criminal Justice – CRJ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Michael Merson, Chair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Jason DeVaux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Ken Morris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Ann Rusin-Egnor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847466" y="5015742"/>
              <a:ext cx="2298442" cy="175479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Fire Science Technology – FST/FSW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Jamie Gutschick, Co-Chair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Ty Mather, Co-Chair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David Cates, Co-Chair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Kristofor Johnson, Co-Chair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7183460" y="3742098"/>
              <a:ext cx="2325674" cy="90412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Early Childhood Education - ECE</a:t>
              </a:r>
              <a:endParaRPr lang="en-US" sz="1200" b="1">
                <a:solidFill>
                  <a:schemeClr val="tx1"/>
                </a:solidFill>
                <a:cs typeface="Times New Roman"/>
              </a:endParaRP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Deborah </a:t>
              </a:r>
              <a:r>
                <a:rPr lang="en-US" sz="1200" i="1" err="1">
                  <a:solidFill>
                    <a:schemeClr val="tx1"/>
                  </a:solidFill>
                  <a:cs typeface="Times New Roman"/>
                </a:rPr>
                <a:t>Palarino</a:t>
              </a:r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, Chair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Kassy Lopez, Laura </a:t>
              </a:r>
              <a:r>
                <a:rPr lang="en-US" sz="1200" err="1">
                  <a:solidFill>
                    <a:schemeClr val="tx1"/>
                  </a:solidFill>
                  <a:cs typeface="Times New Roman"/>
                </a:rPr>
                <a:t>Zyonse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7174358" y="5370607"/>
              <a:ext cx="2334573" cy="67977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Paralegal – PAR</a:t>
              </a:r>
              <a:r>
                <a:rPr lang="en-US" sz="1200" b="1">
                  <a:ln w="3175">
                    <a:noFill/>
                  </a:ln>
                  <a:solidFill>
                    <a:schemeClr val="accent6">
                      <a:lumMod val="75000"/>
                    </a:schemeClr>
                  </a:solidFill>
                  <a:cs typeface="Times New Roman"/>
                </a:rPr>
                <a:t> </a:t>
              </a:r>
              <a:endParaRPr lang="en-US" sz="1200" b="1">
                <a:ln w="3175">
                  <a:noFill/>
                </a:ln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Jason DeVaux, Chair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Chris Bratschi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Lynn Chase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7173047" y="6086208"/>
              <a:ext cx="2307742" cy="68433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Social Work – SWK/WST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Martina Porter, Chair</a:t>
              </a:r>
              <a:endParaRPr lang="en-US" sz="1200" i="1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135664" y="4643118"/>
            <a:ext cx="2265712" cy="94724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Computer Information Systems – CIS/CWB </a:t>
            </a:r>
            <a:endParaRPr lang="en-US" sz="1200" b="1">
              <a:ln w="3175">
                <a:noFill/>
              </a:ln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Julie Mannering, Chair</a:t>
            </a: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Clint Schafer, </a:t>
            </a: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Joe Gilson, Tom Atwood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2467207" y="3092417"/>
            <a:ext cx="2286745" cy="1104395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Computer Science – CSC</a:t>
            </a:r>
          </a:p>
          <a:p>
            <a:pPr algn="ctr"/>
            <a:r>
              <a:rPr lang="en-US" sz="1200" i="1">
                <a:ea typeface="+mn-lt"/>
                <a:cs typeface="+mn-lt"/>
              </a:rPr>
              <a:t>Ken Riddle, Chair</a:t>
            </a:r>
            <a:endParaRPr lang="en-US" i="1">
              <a:ea typeface="+mn-lt"/>
              <a:cs typeface="+mn-lt"/>
            </a:endParaRP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Iveta Holeckova, Chander Thangavelu, Keshav Bidari, Monica Novack</a:t>
            </a:r>
          </a:p>
        </p:txBody>
      </p:sp>
      <p:sp>
        <p:nvSpPr>
          <p:cNvPr id="100" name="Rounded Rectangle 49">
            <a:extLst>
              <a:ext uri="{FF2B5EF4-FFF2-40B4-BE49-F238E27FC236}">
                <a16:creationId xmlns:a16="http://schemas.microsoft.com/office/drawing/2014/main" id="{1BB43AC9-1450-48FD-A29F-7310B3F679D2}"/>
              </a:ext>
            </a:extLst>
          </p:cNvPr>
          <p:cNvSpPr/>
          <p:nvPr/>
        </p:nvSpPr>
        <p:spPr>
          <a:xfrm>
            <a:off x="2467207" y="6197042"/>
            <a:ext cx="2330376" cy="55820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Hospitality – HOS</a:t>
            </a: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Herman Crawford, Chair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CCC0697-873B-8276-913A-51A77F8D5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61075" y="54834"/>
            <a:ext cx="3185754" cy="937554"/>
          </a:xfrm>
          <a:prstGeom prst="rect">
            <a:avLst/>
          </a:prstGeom>
        </p:spPr>
      </p:pic>
      <p:sp>
        <p:nvSpPr>
          <p:cNvPr id="3" name="Rounded Rectangle 54">
            <a:extLst>
              <a:ext uri="{FF2B5EF4-FFF2-40B4-BE49-F238E27FC236}">
                <a16:creationId xmlns:a16="http://schemas.microsoft.com/office/drawing/2014/main" id="{48E58978-E894-2BC7-48B8-C2F3646630CE}"/>
              </a:ext>
            </a:extLst>
          </p:cNvPr>
          <p:cNvSpPr/>
          <p:nvPr/>
        </p:nvSpPr>
        <p:spPr>
          <a:xfrm>
            <a:off x="202107" y="1801030"/>
            <a:ext cx="2334974" cy="4618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cs typeface="Times New Roman"/>
              </a:rPr>
              <a:t>Cyber Security - CYB</a:t>
            </a:r>
          </a:p>
          <a:p>
            <a:pPr algn="ctr"/>
            <a:r>
              <a:rPr lang="en-US" sz="1100" i="1">
                <a:solidFill>
                  <a:schemeClr val="tx1"/>
                </a:solidFill>
                <a:cs typeface="Times New Roman"/>
              </a:rPr>
              <a:t>Mike Krakow, Director</a:t>
            </a:r>
          </a:p>
        </p:txBody>
      </p:sp>
      <p:sp>
        <p:nvSpPr>
          <p:cNvPr id="9" name="Rounded Rectangle 46">
            <a:extLst>
              <a:ext uri="{FF2B5EF4-FFF2-40B4-BE49-F238E27FC236}">
                <a16:creationId xmlns:a16="http://schemas.microsoft.com/office/drawing/2014/main" id="{3916DB87-F808-B58F-93D2-D809CA949D14}"/>
              </a:ext>
            </a:extLst>
          </p:cNvPr>
          <p:cNvSpPr/>
          <p:nvPr/>
        </p:nvSpPr>
        <p:spPr>
          <a:xfrm>
            <a:off x="7194307" y="4225417"/>
            <a:ext cx="2307742" cy="8249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Education – EDU</a:t>
            </a:r>
          </a:p>
          <a:p>
            <a:pPr algn="ctr"/>
            <a:r>
              <a:rPr lang="en-US" sz="1200" i="1">
                <a:solidFill>
                  <a:schemeClr val="tx1"/>
                </a:solidFill>
                <a:cs typeface="Calibri"/>
              </a:rPr>
              <a:t>Althea Jordan, Chair</a:t>
            </a:r>
          </a:p>
          <a:p>
            <a:pPr algn="ctr"/>
            <a:r>
              <a:rPr lang="en-US" sz="1200">
                <a:solidFill>
                  <a:schemeClr val="tx1"/>
                </a:solidFill>
                <a:cs typeface="Calibri"/>
              </a:rPr>
              <a:t>Barbara Garrett (AAA)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cd6b6-b98e-4920-bded-d744d4fc35f1" xsi:nil="true"/>
    <lcf76f155ced4ddcb4097134ff3c332f xmlns="04c0419d-644a-45bc-a728-dbad8d88e5df">
      <Terms xmlns="http://schemas.microsoft.com/office/infopath/2007/PartnerControls"/>
    </lcf76f155ced4ddcb4097134ff3c332f>
    <SharedWithUsers xmlns="bc6cd6b6-b98e-4920-bded-d744d4fc35f1">
      <UserInfo>
        <DisplayName>PPCC-BPS Administrative Visitors</DisplayName>
        <AccountId>4</AccountId>
        <AccountType/>
      </UserInfo>
      <UserInfo>
        <DisplayName>PPCC-BPS Administrative Members</DisplayName>
        <AccountId>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2F21C4D2FC854391D925ED2FBBA92C" ma:contentTypeVersion="20" ma:contentTypeDescription="Create a new document." ma:contentTypeScope="" ma:versionID="8939877b652c7e7a2696bf6f891d3c45">
  <xsd:schema xmlns:xsd="http://www.w3.org/2001/XMLSchema" xmlns:xs="http://www.w3.org/2001/XMLSchema" xmlns:p="http://schemas.microsoft.com/office/2006/metadata/properties" xmlns:ns2="04c0419d-644a-45bc-a728-dbad8d88e5df" xmlns:ns3="bc6cd6b6-b98e-4920-bded-d744d4fc35f1" targetNamespace="http://schemas.microsoft.com/office/2006/metadata/properties" ma:root="true" ma:fieldsID="b89cc4d5428726ce91362d92df17e5fb" ns2:_="" ns3:_="">
    <xsd:import namespace="04c0419d-644a-45bc-a728-dbad8d88e5df"/>
    <xsd:import namespace="bc6cd6b6-b98e-4920-bded-d744d4fc3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0419d-644a-45bc-a728-dbad8d88e5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199682-18ee-4490-8928-55ce5e3413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cd6b6-b98e-4920-bded-d744d4fc35f1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eef7abe-cff3-4893-9891-4ba962b8c917}" ma:internalName="TaxCatchAll" ma:showField="CatchAllData" ma:web="bc6cd6b6-b98e-4920-bded-d744d4fc35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7D20EF-9E06-4136-987E-CE9F52584EAE}">
  <ds:schemaRefs>
    <ds:schemaRef ds:uri="27273246-1198-4cdc-85d6-46efddf81540"/>
    <ds:schemaRef ds:uri="60b44e36-cddf-4e88-afb1-3acefa3da4f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8FAE329-948D-4026-B6D2-01CD35A32672}"/>
</file>

<file path=customXml/itemProps3.xml><?xml version="1.0" encoding="utf-8"?>
<ds:datastoreItem xmlns:ds="http://schemas.openxmlformats.org/officeDocument/2006/customXml" ds:itemID="{5E1C84A5-95BF-42C3-BC8D-5BB9B42798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307</Words>
  <Application>Microsoft Office PowerPoint</Application>
  <PresentationFormat>Custom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Pikes Peak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Alberto Teixeira - BPS Division - PPCC</dc:creator>
  <cp:lastModifiedBy>White, Danielle</cp:lastModifiedBy>
  <cp:revision>25</cp:revision>
  <cp:lastPrinted>2023-08-10T18:48:22Z</cp:lastPrinted>
  <dcterms:created xsi:type="dcterms:W3CDTF">2009-03-18T19:02:37Z</dcterms:created>
  <dcterms:modified xsi:type="dcterms:W3CDTF">2024-01-12T16:23:06Z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0x0101009D75DFCA777C5548A8143F965723C33A</vt:lpwstr>
  </property>
  <property fmtid="{D5CDD505-2E9C-101B-9397-08002B2CF9AE}" pid="3" name="SharedWithUsers">
    <vt:lpwstr>4;#PPCC-BPS Administrative Visitors;#5;#PPCC-BPS Administrative Members</vt:lpwstr>
  </property>
  <property fmtid="{D5CDD505-2E9C-101B-9397-08002B2CF9AE}" pid="4" name="_ExtendedDescription">
    <vt:lpwstr/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MediaServiceImageTags">
    <vt:lpwstr/>
  </property>
</Properties>
</file>