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57" r:id="rId5"/>
    <p:sldId id="298" r:id="rId6"/>
    <p:sldId id="467" r:id="rId7"/>
    <p:sldId id="468" r:id="rId8"/>
    <p:sldId id="259" r:id="rId9"/>
    <p:sldId id="453" r:id="rId10"/>
    <p:sldId id="266" r:id="rId11"/>
    <p:sldId id="267" r:id="rId12"/>
    <p:sldId id="439" r:id="rId13"/>
    <p:sldId id="278" r:id="rId14"/>
    <p:sldId id="464" r:id="rId15"/>
    <p:sldId id="299" r:id="rId16"/>
    <p:sldId id="459" r:id="rId17"/>
    <p:sldId id="402" r:id="rId18"/>
    <p:sldId id="396" r:id="rId19"/>
    <p:sldId id="462" r:id="rId20"/>
    <p:sldId id="463" r:id="rId21"/>
    <p:sldId id="276" r:id="rId22"/>
    <p:sldId id="367" r:id="rId23"/>
    <p:sldId id="441" r:id="rId24"/>
    <p:sldId id="334" r:id="rId25"/>
    <p:sldId id="379" r:id="rId26"/>
    <p:sldId id="380" r:id="rId27"/>
    <p:sldId id="409" r:id="rId28"/>
    <p:sldId id="381" r:id="rId29"/>
    <p:sldId id="451" r:id="rId30"/>
    <p:sldId id="434" r:id="rId31"/>
    <p:sldId id="443" r:id="rId32"/>
    <p:sldId id="445" r:id="rId33"/>
    <p:sldId id="384" r:id="rId34"/>
    <p:sldId id="307" r:id="rId35"/>
    <p:sldId id="303" r:id="rId36"/>
    <p:sldId id="444" r:id="rId37"/>
    <p:sldId id="454" r:id="rId38"/>
    <p:sldId id="455" r:id="rId39"/>
    <p:sldId id="325" r:id="rId40"/>
    <p:sldId id="401" r:id="rId41"/>
    <p:sldId id="419" r:id="rId42"/>
    <p:sldId id="447" r:id="rId43"/>
    <p:sldId id="388" r:id="rId44"/>
    <p:sldId id="332" r:id="rId45"/>
    <p:sldId id="449" r:id="rId46"/>
    <p:sldId id="450" r:id="rId47"/>
    <p:sldId id="28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742"/>
    <a:srgbClr val="B3D98C"/>
    <a:srgbClr val="C7DAB4"/>
    <a:srgbClr val="ABD084"/>
    <a:srgbClr val="91C35E"/>
    <a:srgbClr val="A8CDD2"/>
    <a:srgbClr val="5BA1AC"/>
    <a:srgbClr val="288592"/>
    <a:srgbClr val="6F615A"/>
    <a:srgbClr val="DB43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205C58-8CD5-4645-9705-39EB38A924C4}" v="1" dt="2025-02-04T19:19:36.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92"/>
    <p:restoredTop sz="86409"/>
  </p:normalViewPr>
  <p:slideViewPr>
    <p:cSldViewPr snapToGrid="0">
      <p:cViewPr varScale="1">
        <p:scale>
          <a:sx n="95" d="100"/>
          <a:sy n="95" d="100"/>
        </p:scale>
        <p:origin x="258" y="96"/>
      </p:cViewPr>
      <p:guideLst/>
    </p:cSldViewPr>
  </p:slideViewPr>
  <p:outlineViewPr>
    <p:cViewPr>
      <p:scale>
        <a:sx n="33" d="100"/>
        <a:sy n="33" d="100"/>
      </p:scale>
      <p:origin x="0" y="-134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Column1</c:v>
                </c:pt>
              </c:strCache>
            </c:strRef>
          </c:tx>
          <c:spPr>
            <a:ln w="28575" cap="rnd">
              <a:solidFill>
                <a:srgbClr val="7CB742"/>
              </a:solidFill>
              <a:round/>
              <a:headEnd type="none"/>
            </a:ln>
            <a:effectLst/>
          </c:spPr>
          <c:marker>
            <c:symbol val="none"/>
          </c:marker>
          <c:dLbls>
            <c:dLbl>
              <c:idx val="4"/>
              <c:layout>
                <c:manualLayout>
                  <c:x val="-2.3707062007874129E-2"/>
                  <c:y val="-4.9933498404681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54-204C-9355-9E03734D3E5C}"/>
                </c:ext>
              </c:extLst>
            </c:dLbl>
            <c:dLbl>
              <c:idx val="5"/>
              <c:layout>
                <c:manualLayout>
                  <c:x val="-2.6832062007874014E-2"/>
                  <c:y val="-3.5870999269746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54-204C-9355-9E03734D3E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DB432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2016–2017</c:v>
                </c:pt>
                <c:pt idx="1">
                  <c:v>2017–2018</c:v>
                </c:pt>
                <c:pt idx="2">
                  <c:v>2018–2019</c:v>
                </c:pt>
                <c:pt idx="3">
                  <c:v>2019–2020</c:v>
                </c:pt>
                <c:pt idx="4">
                  <c:v>2020–2021</c:v>
                </c:pt>
                <c:pt idx="5">
                  <c:v>2021–2022</c:v>
                </c:pt>
                <c:pt idx="6">
                  <c:v>2022–2023</c:v>
                </c:pt>
                <c:pt idx="7">
                  <c:v>2023–2024</c:v>
                </c:pt>
              </c:strCache>
            </c:strRef>
          </c:cat>
          <c:val>
            <c:numRef>
              <c:f>Sheet1!$B$2:$B$9</c:f>
              <c:numCache>
                <c:formatCode>General</c:formatCode>
                <c:ptCount val="8"/>
                <c:pt idx="0">
                  <c:v>8895.2999999999993</c:v>
                </c:pt>
                <c:pt idx="1">
                  <c:v>8959.2000000000007</c:v>
                </c:pt>
                <c:pt idx="2">
                  <c:v>9008.5</c:v>
                </c:pt>
                <c:pt idx="3">
                  <c:v>9163.1</c:v>
                </c:pt>
                <c:pt idx="4">
                  <c:v>8282.7000000000007</c:v>
                </c:pt>
                <c:pt idx="5">
                  <c:v>7617.4</c:v>
                </c:pt>
                <c:pt idx="6">
                  <c:v>7950</c:v>
                </c:pt>
                <c:pt idx="7" formatCode="#,##0.0">
                  <c:v>8226.2000000000007</c:v>
                </c:pt>
              </c:numCache>
            </c:numRef>
          </c:val>
          <c:smooth val="0"/>
          <c:extLst>
            <c:ext xmlns:c16="http://schemas.microsoft.com/office/drawing/2014/chart" uri="{C3380CC4-5D6E-409C-BE32-E72D297353CC}">
              <c16:uniqueId val="{00000002-4254-204C-9355-9E03734D3E5C}"/>
            </c:ext>
          </c:extLst>
        </c:ser>
        <c:dLbls>
          <c:dLblPos val="ctr"/>
          <c:showLegendKey val="0"/>
          <c:showVal val="1"/>
          <c:showCatName val="0"/>
          <c:showSerName val="0"/>
          <c:showPercent val="0"/>
          <c:showBubbleSize val="0"/>
        </c:dLbls>
        <c:smooth val="0"/>
        <c:axId val="1446561584"/>
        <c:axId val="1446563344"/>
      </c:lineChart>
      <c:catAx>
        <c:axId val="1446561584"/>
        <c:scaling>
          <c:orientation val="minMax"/>
        </c:scaling>
        <c:delete val="0"/>
        <c:axPos val="b"/>
        <c:numFmt formatCode="General" sourceLinked="1"/>
        <c:majorTickMark val="none"/>
        <c:minorTickMark val="none"/>
        <c:tickLblPos val="nextTo"/>
        <c:spPr>
          <a:noFill/>
          <a:ln w="9525" cap="flat" cmpd="sng" algn="ctr">
            <a:solidFill>
              <a:srgbClr val="A59B94"/>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3344"/>
        <c:crosses val="autoZero"/>
        <c:auto val="1"/>
        <c:lblAlgn val="ctr"/>
        <c:lblOffset val="100"/>
        <c:noMultiLvlLbl val="0"/>
      </c:catAx>
      <c:valAx>
        <c:axId val="1446563344"/>
        <c:scaling>
          <c:orientation val="minMax"/>
          <c:min val="5000"/>
        </c:scaling>
        <c:delete val="0"/>
        <c:axPos val="l"/>
        <c:majorGridlines>
          <c:spPr>
            <a:ln w="9525" cap="flat" cmpd="sng" algn="ctr">
              <a:solidFill>
                <a:srgbClr val="A59B94"/>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158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28734630321749E-2"/>
          <c:y val="3.5747968153049862E-2"/>
          <c:w val="0.93187126536967824"/>
          <c:h val="0.86204902058135924"/>
        </c:manualLayout>
      </c:layout>
      <c:barChart>
        <c:barDir val="col"/>
        <c:grouping val="clustered"/>
        <c:varyColors val="0"/>
        <c:ser>
          <c:idx val="0"/>
          <c:order val="0"/>
          <c:tx>
            <c:strRef>
              <c:f>Sheet1!$B$1</c:f>
              <c:strCache>
                <c:ptCount val="1"/>
                <c:pt idx="0">
                  <c:v>2008</c:v>
                </c:pt>
              </c:strCache>
            </c:strRef>
          </c:tx>
          <c:spPr>
            <a:solidFill>
              <a:srgbClr val="00808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0.495</c:v>
                </c:pt>
              </c:numCache>
            </c:numRef>
          </c:val>
          <c:extLst>
            <c:ext xmlns:c16="http://schemas.microsoft.com/office/drawing/2014/chart" uri="{C3380CC4-5D6E-409C-BE32-E72D297353CC}">
              <c16:uniqueId val="{00000000-0239-2C48-B918-AA596842BC37}"/>
            </c:ext>
          </c:extLst>
        </c:ser>
        <c:ser>
          <c:idx val="1"/>
          <c:order val="1"/>
          <c:tx>
            <c:strRef>
              <c:f>Sheet1!$C$1</c:f>
              <c:strCache>
                <c:ptCount val="1"/>
                <c:pt idx="0">
                  <c:v>2009</c:v>
                </c:pt>
              </c:strCache>
            </c:strRef>
          </c:tx>
          <c:spPr>
            <a:solidFill>
              <a:srgbClr val="7CB74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0.51500000000000001</c:v>
                </c:pt>
              </c:numCache>
            </c:numRef>
          </c:val>
          <c:extLst>
            <c:ext xmlns:c16="http://schemas.microsoft.com/office/drawing/2014/chart" uri="{C3380CC4-5D6E-409C-BE32-E72D297353CC}">
              <c16:uniqueId val="{00000001-0239-2C48-B918-AA596842BC37}"/>
            </c:ext>
          </c:extLst>
        </c:ser>
        <c:ser>
          <c:idx val="2"/>
          <c:order val="2"/>
          <c:tx>
            <c:strRef>
              <c:f>Sheet1!$D$1</c:f>
              <c:strCache>
                <c:ptCount val="1"/>
                <c:pt idx="0">
                  <c:v>2010</c:v>
                </c:pt>
              </c:strCache>
            </c:strRef>
          </c:tx>
          <c:spPr>
            <a:solidFill>
              <a:srgbClr val="6F62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0.51100000000000001</c:v>
                </c:pt>
              </c:numCache>
            </c:numRef>
          </c:val>
          <c:extLst>
            <c:ext xmlns:c16="http://schemas.microsoft.com/office/drawing/2014/chart" uri="{C3380CC4-5D6E-409C-BE32-E72D297353CC}">
              <c16:uniqueId val="{00000002-0239-2C48-B918-AA596842BC37}"/>
            </c:ext>
          </c:extLst>
        </c:ser>
        <c:ser>
          <c:idx val="3"/>
          <c:order val="3"/>
          <c:tx>
            <c:strRef>
              <c:f>Sheet1!$E$1</c:f>
              <c:strCache>
                <c:ptCount val="1"/>
                <c:pt idx="0">
                  <c:v>2011</c:v>
                </c:pt>
              </c:strCache>
            </c:strRef>
          </c:tx>
          <c:spPr>
            <a:solidFill>
              <a:srgbClr val="FECD1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0.00%</c:formatCode>
                <c:ptCount val="1"/>
                <c:pt idx="0">
                  <c:v>0.47299999999999998</c:v>
                </c:pt>
              </c:numCache>
            </c:numRef>
          </c:val>
          <c:extLst>
            <c:ext xmlns:c16="http://schemas.microsoft.com/office/drawing/2014/chart" uri="{C3380CC4-5D6E-409C-BE32-E72D297353CC}">
              <c16:uniqueId val="{00000003-0239-2C48-B918-AA596842BC37}"/>
            </c:ext>
          </c:extLst>
        </c:ser>
        <c:ser>
          <c:idx val="4"/>
          <c:order val="4"/>
          <c:tx>
            <c:strRef>
              <c:f>Sheet1!$F$1</c:f>
              <c:strCache>
                <c:ptCount val="1"/>
                <c:pt idx="0">
                  <c:v>2012</c:v>
                </c:pt>
              </c:strCache>
            </c:strRef>
          </c:tx>
          <c:spPr>
            <a:solidFill>
              <a:srgbClr val="00808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0.00%</c:formatCode>
                <c:ptCount val="1"/>
                <c:pt idx="0">
                  <c:v>0.48699999999999999</c:v>
                </c:pt>
              </c:numCache>
            </c:numRef>
          </c:val>
          <c:extLst>
            <c:ext xmlns:c16="http://schemas.microsoft.com/office/drawing/2014/chart" uri="{C3380CC4-5D6E-409C-BE32-E72D297353CC}">
              <c16:uniqueId val="{00000004-0239-2C48-B918-AA596842BC37}"/>
            </c:ext>
          </c:extLst>
        </c:ser>
        <c:ser>
          <c:idx val="5"/>
          <c:order val="5"/>
          <c:tx>
            <c:strRef>
              <c:f>Sheet1!$G$1</c:f>
              <c:strCache>
                <c:ptCount val="1"/>
                <c:pt idx="0">
                  <c:v>2013</c:v>
                </c:pt>
              </c:strCache>
            </c:strRef>
          </c:tx>
          <c:spPr>
            <a:solidFill>
              <a:srgbClr val="7CB74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0.00%</c:formatCode>
                <c:ptCount val="1"/>
                <c:pt idx="0">
                  <c:v>0.495</c:v>
                </c:pt>
              </c:numCache>
            </c:numRef>
          </c:val>
          <c:extLst>
            <c:ext xmlns:c16="http://schemas.microsoft.com/office/drawing/2014/chart" uri="{C3380CC4-5D6E-409C-BE32-E72D297353CC}">
              <c16:uniqueId val="{00000005-0239-2C48-B918-AA596842BC37}"/>
            </c:ext>
          </c:extLst>
        </c:ser>
        <c:ser>
          <c:idx val="6"/>
          <c:order val="6"/>
          <c:tx>
            <c:strRef>
              <c:f>Sheet1!$H$1</c:f>
              <c:strCache>
                <c:ptCount val="1"/>
                <c:pt idx="0">
                  <c:v>2014</c:v>
                </c:pt>
              </c:strCache>
            </c:strRef>
          </c:tx>
          <c:spPr>
            <a:solidFill>
              <a:srgbClr val="6F62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0.00%</c:formatCode>
                <c:ptCount val="1"/>
                <c:pt idx="0">
                  <c:v>0.499</c:v>
                </c:pt>
              </c:numCache>
            </c:numRef>
          </c:val>
          <c:extLst>
            <c:ext xmlns:c16="http://schemas.microsoft.com/office/drawing/2014/chart" uri="{C3380CC4-5D6E-409C-BE32-E72D297353CC}">
              <c16:uniqueId val="{00000006-0239-2C48-B918-AA596842BC37}"/>
            </c:ext>
          </c:extLst>
        </c:ser>
        <c:ser>
          <c:idx val="7"/>
          <c:order val="7"/>
          <c:tx>
            <c:strRef>
              <c:f>Sheet1!$I$1</c:f>
              <c:strCache>
                <c:ptCount val="1"/>
                <c:pt idx="0">
                  <c:v>2015</c:v>
                </c:pt>
              </c:strCache>
            </c:strRef>
          </c:tx>
          <c:spPr>
            <a:solidFill>
              <a:srgbClr val="FECD12"/>
            </a:solidFill>
            <a:ln>
              <a:noFill/>
            </a:ln>
            <a:effectLst/>
          </c:spPr>
          <c:invertIfNegative val="0"/>
          <c:dPt>
            <c:idx val="0"/>
            <c:invertIfNegative val="0"/>
            <c:bubble3D val="0"/>
            <c:spPr>
              <a:solidFill>
                <a:srgbClr val="FECD12"/>
              </a:solidFill>
              <a:ln>
                <a:noFill/>
              </a:ln>
              <a:effectLst/>
            </c:spPr>
            <c:extLst>
              <c:ext xmlns:c16="http://schemas.microsoft.com/office/drawing/2014/chart" uri="{C3380CC4-5D6E-409C-BE32-E72D297353CC}">
                <c16:uniqueId val="{00000008-0239-2C48-B918-AA596842BC3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0.00%</c:formatCode>
                <c:ptCount val="1"/>
                <c:pt idx="0">
                  <c:v>0.51100000000000001</c:v>
                </c:pt>
              </c:numCache>
            </c:numRef>
          </c:val>
          <c:extLst>
            <c:ext xmlns:c16="http://schemas.microsoft.com/office/drawing/2014/chart" uri="{C3380CC4-5D6E-409C-BE32-E72D297353CC}">
              <c16:uniqueId val="{00000009-0239-2C48-B918-AA596842BC37}"/>
            </c:ext>
          </c:extLst>
        </c:ser>
        <c:ser>
          <c:idx val="8"/>
          <c:order val="8"/>
          <c:tx>
            <c:strRef>
              <c:f>Sheet1!$J$1</c:f>
              <c:strCache>
                <c:ptCount val="1"/>
                <c:pt idx="0">
                  <c:v>2016</c:v>
                </c:pt>
              </c:strCache>
            </c:strRef>
          </c:tx>
          <c:spPr>
            <a:solidFill>
              <a:srgbClr val="00808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0.00%</c:formatCode>
                <c:ptCount val="1"/>
                <c:pt idx="0">
                  <c:v>0.53600000000000003</c:v>
                </c:pt>
              </c:numCache>
            </c:numRef>
          </c:val>
          <c:extLst>
            <c:ext xmlns:c16="http://schemas.microsoft.com/office/drawing/2014/chart" uri="{C3380CC4-5D6E-409C-BE32-E72D297353CC}">
              <c16:uniqueId val="{0000000A-0239-2C48-B918-AA596842BC37}"/>
            </c:ext>
          </c:extLst>
        </c:ser>
        <c:ser>
          <c:idx val="9"/>
          <c:order val="9"/>
          <c:tx>
            <c:strRef>
              <c:f>Sheet1!$K$1</c:f>
              <c:strCache>
                <c:ptCount val="1"/>
                <c:pt idx="0">
                  <c:v>2017</c:v>
                </c:pt>
              </c:strCache>
            </c:strRef>
          </c:tx>
          <c:spPr>
            <a:solidFill>
              <a:srgbClr val="7CB74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Sheet1!$K$2</c:f>
              <c:numCache>
                <c:formatCode>0.00%</c:formatCode>
                <c:ptCount val="1"/>
                <c:pt idx="0">
                  <c:v>0.54700000000000004</c:v>
                </c:pt>
              </c:numCache>
            </c:numRef>
          </c:val>
          <c:extLst>
            <c:ext xmlns:c16="http://schemas.microsoft.com/office/drawing/2014/chart" uri="{C3380CC4-5D6E-409C-BE32-E72D297353CC}">
              <c16:uniqueId val="{0000000B-0239-2C48-B918-AA596842BC37}"/>
            </c:ext>
          </c:extLst>
        </c:ser>
        <c:ser>
          <c:idx val="10"/>
          <c:order val="10"/>
          <c:tx>
            <c:strRef>
              <c:f>Sheet1!$L$1</c:f>
              <c:strCache>
                <c:ptCount val="1"/>
                <c:pt idx="0">
                  <c:v>2018</c:v>
                </c:pt>
              </c:strCache>
            </c:strRef>
          </c:tx>
          <c:spPr>
            <a:solidFill>
              <a:srgbClr val="6F62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Sheet1!$L$2</c:f>
              <c:numCache>
                <c:formatCode>0.00%</c:formatCode>
                <c:ptCount val="1"/>
                <c:pt idx="0">
                  <c:v>0.55500000000000005</c:v>
                </c:pt>
              </c:numCache>
            </c:numRef>
          </c:val>
          <c:extLst>
            <c:ext xmlns:c16="http://schemas.microsoft.com/office/drawing/2014/chart" uri="{C3380CC4-5D6E-409C-BE32-E72D297353CC}">
              <c16:uniqueId val="{0000000C-0239-2C48-B918-AA596842BC37}"/>
            </c:ext>
          </c:extLst>
        </c:ser>
        <c:ser>
          <c:idx val="11"/>
          <c:order val="11"/>
          <c:tx>
            <c:strRef>
              <c:f>Sheet1!$M$1</c:f>
              <c:strCache>
                <c:ptCount val="1"/>
                <c:pt idx="0">
                  <c:v>2019</c:v>
                </c:pt>
              </c:strCache>
            </c:strRef>
          </c:tx>
          <c:spPr>
            <a:solidFill>
              <a:srgbClr val="FECD1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Sheet1!$M$2</c:f>
              <c:numCache>
                <c:formatCode>0.00%</c:formatCode>
                <c:ptCount val="1"/>
                <c:pt idx="0">
                  <c:v>0.55900000000000005</c:v>
                </c:pt>
              </c:numCache>
            </c:numRef>
          </c:val>
          <c:extLst>
            <c:ext xmlns:c16="http://schemas.microsoft.com/office/drawing/2014/chart" uri="{C3380CC4-5D6E-409C-BE32-E72D297353CC}">
              <c16:uniqueId val="{0000000D-0239-2C48-B918-AA596842BC37}"/>
            </c:ext>
          </c:extLst>
        </c:ser>
        <c:ser>
          <c:idx val="12"/>
          <c:order val="12"/>
          <c:tx>
            <c:strRef>
              <c:f>Sheet1!$N$1</c:f>
              <c:strCache>
                <c:ptCount val="1"/>
                <c:pt idx="0">
                  <c:v>2020</c:v>
                </c:pt>
              </c:strCache>
            </c:strRef>
          </c:tx>
          <c:spPr>
            <a:solidFill>
              <a:srgbClr val="008083"/>
            </a:solidFill>
            <a:ln>
              <a:noFill/>
            </a:ln>
            <a:effectLst/>
          </c:spPr>
          <c:invertIfNegative val="0"/>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E-0239-2C48-B918-AA596842BC3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Sheet1!$N$2</c:f>
              <c:numCache>
                <c:formatCode>0.00%</c:formatCode>
                <c:ptCount val="1"/>
                <c:pt idx="0">
                  <c:v>0.55000000000000004</c:v>
                </c:pt>
              </c:numCache>
            </c:numRef>
          </c:val>
          <c:extLst>
            <c:ext xmlns:c16="http://schemas.microsoft.com/office/drawing/2014/chart" uri="{C3380CC4-5D6E-409C-BE32-E72D297353CC}">
              <c16:uniqueId val="{0000000F-0239-2C48-B918-AA596842BC37}"/>
            </c:ext>
          </c:extLst>
        </c:ser>
        <c:ser>
          <c:idx val="13"/>
          <c:order val="13"/>
          <c:tx>
            <c:strRef>
              <c:f>Sheet1!$O$1</c:f>
              <c:strCache>
                <c:ptCount val="1"/>
                <c:pt idx="0">
                  <c:v>2021</c:v>
                </c:pt>
              </c:strCache>
            </c:strRef>
          </c:tx>
          <c:spPr>
            <a:solidFill>
              <a:srgbClr val="7CB7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Sheet1!$O$2</c:f>
              <c:numCache>
                <c:formatCode>0%</c:formatCode>
                <c:ptCount val="1"/>
                <c:pt idx="0">
                  <c:v>0.52</c:v>
                </c:pt>
              </c:numCache>
            </c:numRef>
          </c:val>
          <c:extLst>
            <c:ext xmlns:c16="http://schemas.microsoft.com/office/drawing/2014/chart" uri="{C3380CC4-5D6E-409C-BE32-E72D297353CC}">
              <c16:uniqueId val="{00000010-0239-2C48-B918-AA596842BC37}"/>
            </c:ext>
          </c:extLst>
        </c:ser>
        <c:ser>
          <c:idx val="14"/>
          <c:order val="14"/>
          <c:tx>
            <c:strRef>
              <c:f>Sheet1!$P$1</c:f>
              <c:strCache>
                <c:ptCount val="1"/>
                <c:pt idx="0">
                  <c:v>2022</c:v>
                </c:pt>
              </c:strCache>
            </c:strRef>
          </c:tx>
          <c:spPr>
            <a:solidFill>
              <a:srgbClr val="6F61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Sheet1!$P$2</c:f>
              <c:numCache>
                <c:formatCode>0.00%</c:formatCode>
                <c:ptCount val="1"/>
                <c:pt idx="0">
                  <c:v>0.53500000000000003</c:v>
                </c:pt>
              </c:numCache>
            </c:numRef>
          </c:val>
          <c:extLst>
            <c:ext xmlns:c16="http://schemas.microsoft.com/office/drawing/2014/chart" uri="{C3380CC4-5D6E-409C-BE32-E72D297353CC}">
              <c16:uniqueId val="{00000011-0239-2C48-B918-AA596842BC37}"/>
            </c:ext>
          </c:extLst>
        </c:ser>
        <c:ser>
          <c:idx val="15"/>
          <c:order val="15"/>
          <c:tx>
            <c:strRef>
              <c:f>Sheet1!$Q$1</c:f>
              <c:strCache>
                <c:ptCount val="1"/>
                <c:pt idx="0">
                  <c:v>2023</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Sheet1!$Q$2</c:f>
              <c:numCache>
                <c:formatCode>0.00%</c:formatCode>
                <c:ptCount val="1"/>
                <c:pt idx="0">
                  <c:v>0.53800000000000003</c:v>
                </c:pt>
              </c:numCache>
            </c:numRef>
          </c:val>
          <c:extLst>
            <c:ext xmlns:c16="http://schemas.microsoft.com/office/drawing/2014/chart" uri="{C3380CC4-5D6E-409C-BE32-E72D297353CC}">
              <c16:uniqueId val="{00000000-A086-8942-81CE-35B71A78DC21}"/>
            </c:ext>
          </c:extLst>
        </c:ser>
        <c:ser>
          <c:idx val="16"/>
          <c:order val="16"/>
          <c:tx>
            <c:strRef>
              <c:f>Sheet1!$R$1</c:f>
              <c:strCache>
                <c:ptCount val="1"/>
                <c:pt idx="0">
                  <c:v>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Sheet1!$R$2</c:f>
              <c:numCache>
                <c:formatCode>0.00%</c:formatCode>
                <c:ptCount val="1"/>
                <c:pt idx="0">
                  <c:v>0.55700000000000005</c:v>
                </c:pt>
              </c:numCache>
            </c:numRef>
          </c:val>
          <c:extLst>
            <c:ext xmlns:c16="http://schemas.microsoft.com/office/drawing/2014/chart" uri="{C3380CC4-5D6E-409C-BE32-E72D297353CC}">
              <c16:uniqueId val="{00000001-A086-8942-81CE-35B71A78DC21}"/>
            </c:ext>
          </c:extLst>
        </c:ser>
        <c:dLbls>
          <c:dLblPos val="outEnd"/>
          <c:showLegendKey val="0"/>
          <c:showVal val="1"/>
          <c:showCatName val="0"/>
          <c:showSerName val="0"/>
          <c:showPercent val="0"/>
          <c:showBubbleSize val="0"/>
        </c:dLbls>
        <c:gapWidth val="51"/>
        <c:overlap val="-61"/>
        <c:axId val="1134612751"/>
        <c:axId val="1134614447"/>
      </c:barChart>
      <c:catAx>
        <c:axId val="1134612751"/>
        <c:scaling>
          <c:orientation val="minMax"/>
        </c:scaling>
        <c:delete val="1"/>
        <c:axPos val="b"/>
        <c:numFmt formatCode="General" sourceLinked="1"/>
        <c:majorTickMark val="none"/>
        <c:minorTickMark val="none"/>
        <c:tickLblPos val="nextTo"/>
        <c:crossAx val="1134614447"/>
        <c:crosses val="autoZero"/>
        <c:auto val="1"/>
        <c:lblAlgn val="ctr"/>
        <c:lblOffset val="100"/>
        <c:noMultiLvlLbl val="0"/>
      </c:catAx>
      <c:valAx>
        <c:axId val="1134614447"/>
        <c:scaling>
          <c:orientation val="minMax"/>
          <c:max val="0.60000000000000009"/>
          <c:min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4612751"/>
        <c:crosses val="autoZero"/>
        <c:crossBetween val="between"/>
      </c:valAx>
      <c:spPr>
        <a:noFill/>
        <a:ln>
          <a:noFill/>
        </a:ln>
        <a:effectLst/>
      </c:spPr>
    </c:plotArea>
    <c:legend>
      <c:legendPos val="b"/>
      <c:layout>
        <c:manualLayout>
          <c:xMode val="edge"/>
          <c:yMode val="edge"/>
          <c:x val="4.9772099306514946E-2"/>
          <c:y val="0.91235446027250711"/>
          <c:w val="0.95022790069348506"/>
          <c:h val="4.61946441423391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c:v>
                </c:pt>
              </c:strCache>
            </c:strRef>
          </c:tx>
          <c:spPr>
            <a:ln w="28575" cap="rnd">
              <a:solidFill>
                <a:schemeClr val="accent1"/>
              </a:solidFill>
              <a:round/>
            </a:ln>
            <a:effectLst/>
          </c:spPr>
          <c:marker>
            <c:symbol val="none"/>
          </c:marker>
          <c:dLbls>
            <c:dLbl>
              <c:idx val="1"/>
              <c:layout>
                <c:manualLayout>
                  <c:x val="-3.1003937007874016E-2"/>
                  <c:y val="4.9933682951914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12-AF40-A40D-53AB1EB65943}"/>
                </c:ext>
              </c:extLst>
            </c:dLbl>
            <c:dLbl>
              <c:idx val="4"/>
              <c:tx>
                <c:rich>
                  <a:bodyPr/>
                  <a:lstStyle/>
                  <a:p>
                    <a:r>
                      <a:rPr lang="en-US"/>
                      <a:t>44.50%</a:t>
                    </a:r>
                  </a:p>
                </c:rich>
              </c:tx>
              <c:dLblPos val="b"/>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312-AF40-A40D-53AB1EB65943}"/>
                </c:ext>
              </c:extLst>
            </c:dLbl>
            <c:dLbl>
              <c:idx val="5"/>
              <c:layout>
                <c:manualLayout>
                  <c:x val="-6.524360236219327E-4"/>
                  <c:y val="5.644633365887850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9D-BD45-B5B0-F90E96C2A714}"/>
                </c:ext>
              </c:extLst>
            </c:dLbl>
            <c:dLbl>
              <c:idx val="6"/>
              <c:layout>
                <c:manualLayout>
                  <c:x val="-1.0027436023622048E-2"/>
                  <c:y val="3.0126692845291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6D-E84E-9A5A-52AAB5E7DF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F' 17–18</c:v>
                </c:pt>
                <c:pt idx="1">
                  <c:v>F' 18–19</c:v>
                </c:pt>
                <c:pt idx="2">
                  <c:v>F' 19–20</c:v>
                </c:pt>
                <c:pt idx="3">
                  <c:v>F' 20–21</c:v>
                </c:pt>
                <c:pt idx="4">
                  <c:v>F' 21–22</c:v>
                </c:pt>
                <c:pt idx="5">
                  <c:v>F' 22–23</c:v>
                </c:pt>
                <c:pt idx="6">
                  <c:v>F' 23–24</c:v>
                </c:pt>
              </c:strCache>
            </c:strRef>
          </c:cat>
          <c:val>
            <c:numRef>
              <c:f>Sheet1!$B$2:$B$8</c:f>
              <c:numCache>
                <c:formatCode>0%</c:formatCode>
                <c:ptCount val="7"/>
                <c:pt idx="0">
                  <c:v>0.48</c:v>
                </c:pt>
                <c:pt idx="1">
                  <c:v>0.51</c:v>
                </c:pt>
                <c:pt idx="2">
                  <c:v>0.45</c:v>
                </c:pt>
                <c:pt idx="3">
                  <c:v>0.49</c:v>
                </c:pt>
                <c:pt idx="4">
                  <c:v>0.5</c:v>
                </c:pt>
                <c:pt idx="5" formatCode="0.00%">
                  <c:v>0.44500000000000001</c:v>
                </c:pt>
                <c:pt idx="6" formatCode="0.00%">
                  <c:v>0.501</c:v>
                </c:pt>
              </c:numCache>
            </c:numRef>
          </c:val>
          <c:smooth val="0"/>
          <c:extLst>
            <c:ext xmlns:c16="http://schemas.microsoft.com/office/drawing/2014/chart" uri="{C3380CC4-5D6E-409C-BE32-E72D297353CC}">
              <c16:uniqueId val="{00000001-2312-AF40-A40D-53AB1EB65943}"/>
            </c:ext>
          </c:extLst>
        </c:ser>
        <c:ser>
          <c:idx val="1"/>
          <c:order val="1"/>
          <c:tx>
            <c:strRef>
              <c:f>Sheet1!$C$1</c:f>
              <c:strCache>
                <c:ptCount val="1"/>
                <c:pt idx="0">
                  <c:v>Hispanic</c:v>
                </c:pt>
              </c:strCache>
            </c:strRef>
          </c:tx>
          <c:spPr>
            <a:ln w="28575" cap="rnd">
              <a:solidFill>
                <a:schemeClr val="accent2"/>
              </a:solidFill>
              <a:round/>
            </a:ln>
            <a:effectLst/>
          </c:spPr>
          <c:marker>
            <c:symbol val="none"/>
          </c:marker>
          <c:dLbls>
            <c:dLbl>
              <c:idx val="0"/>
              <c:layout>
                <c:manualLayout>
                  <c:x val="-5.1316437007874027E-2"/>
                  <c:y val="3.05868583546470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12-AF40-A40D-53AB1EB65943}"/>
                </c:ext>
              </c:extLst>
            </c:dLbl>
            <c:dLbl>
              <c:idx val="1"/>
              <c:layout>
                <c:manualLayout>
                  <c:x val="-1.3816437007874074E-2"/>
                  <c:y val="2.1808684682044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12-AF40-A40D-53AB1EB65943}"/>
                </c:ext>
              </c:extLst>
            </c:dLbl>
            <c:dLbl>
              <c:idx val="3"/>
              <c:layout>
                <c:manualLayout>
                  <c:x val="-3.1003937007874016E-2"/>
                  <c:y val="1.24336852587545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12-AF40-A40D-53AB1EB65943}"/>
                </c:ext>
              </c:extLst>
            </c:dLbl>
            <c:dLbl>
              <c:idx val="4"/>
              <c:layout>
                <c:manualLayout>
                  <c:x val="-8.4649360236221625E-3"/>
                  <c:y val="-1.628813876180248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12-AF40-A40D-53AB1EB65943}"/>
                </c:ext>
              </c:extLst>
            </c:dLbl>
            <c:dLbl>
              <c:idx val="5"/>
              <c:layout>
                <c:manualLayout>
                  <c:x val="-2.2149360236219328E-3"/>
                  <c:y val="7.46987417484744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9D-BD45-B5B0-F90E96C2A714}"/>
                </c:ext>
              </c:extLst>
            </c:dLbl>
            <c:dLbl>
              <c:idx val="6"/>
              <c:layout>
                <c:manualLayout>
                  <c:x val="7.1600639763779528E-3"/>
                  <c:y val="1.29849320258803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6D-E84E-9A5A-52AAB5E7DF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 17–18</c:v>
                </c:pt>
                <c:pt idx="1">
                  <c:v>F' 18–19</c:v>
                </c:pt>
                <c:pt idx="2">
                  <c:v>F' 19–20</c:v>
                </c:pt>
                <c:pt idx="3">
                  <c:v>F' 20–21</c:v>
                </c:pt>
                <c:pt idx="4">
                  <c:v>F' 21–22</c:v>
                </c:pt>
                <c:pt idx="5">
                  <c:v>F' 22–23</c:v>
                </c:pt>
                <c:pt idx="6">
                  <c:v>F' 23–24</c:v>
                </c:pt>
              </c:strCache>
            </c:strRef>
          </c:cat>
          <c:val>
            <c:numRef>
              <c:f>Sheet1!$C$2:$C$8</c:f>
              <c:numCache>
                <c:formatCode>0%</c:formatCode>
                <c:ptCount val="7"/>
                <c:pt idx="0">
                  <c:v>0.52</c:v>
                </c:pt>
                <c:pt idx="1">
                  <c:v>0.54</c:v>
                </c:pt>
                <c:pt idx="2">
                  <c:v>0.51</c:v>
                </c:pt>
                <c:pt idx="3">
                  <c:v>0.52</c:v>
                </c:pt>
                <c:pt idx="4" formatCode="0.00%">
                  <c:v>0.51700000000000002</c:v>
                </c:pt>
                <c:pt idx="5" formatCode="0.00%">
                  <c:v>0.52600000000000002</c:v>
                </c:pt>
                <c:pt idx="6" formatCode="0.00%">
                  <c:v>0.54300000000000004</c:v>
                </c:pt>
              </c:numCache>
            </c:numRef>
          </c:val>
          <c:smooth val="0"/>
          <c:extLst>
            <c:ext xmlns:c16="http://schemas.microsoft.com/office/drawing/2014/chart" uri="{C3380CC4-5D6E-409C-BE32-E72D297353CC}">
              <c16:uniqueId val="{00000006-2312-AF40-A40D-53AB1EB65943}"/>
            </c:ext>
          </c:extLst>
        </c:ser>
        <c:ser>
          <c:idx val="2"/>
          <c:order val="2"/>
          <c:tx>
            <c:strRef>
              <c:f>Sheet1!$D$1</c:f>
              <c:strCache>
                <c:ptCount val="1"/>
                <c:pt idx="0">
                  <c:v>White</c:v>
                </c:pt>
              </c:strCache>
            </c:strRef>
          </c:tx>
          <c:spPr>
            <a:ln w="28575" cap="rnd">
              <a:solidFill>
                <a:schemeClr val="accent3"/>
              </a:solidFill>
              <a:round/>
            </a:ln>
            <a:effectLst/>
          </c:spPr>
          <c:marker>
            <c:symbol val="none"/>
          </c:marker>
          <c:dLbls>
            <c:dLbl>
              <c:idx val="0"/>
              <c:layout>
                <c:manualLayout>
                  <c:x val="-2.6316437007874015E-2"/>
                  <c:y val="-3.20975620018724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12-AF40-A40D-53AB1EB65943}"/>
                </c:ext>
              </c:extLst>
            </c:dLbl>
            <c:dLbl>
              <c:idx val="1"/>
              <c:layout>
                <c:manualLayout>
                  <c:x val="-2.6316437007874015E-2"/>
                  <c:y val="-2.9753812146049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312-AF40-A40D-53AB1EB65943}"/>
                </c:ext>
              </c:extLst>
            </c:dLbl>
            <c:dLbl>
              <c:idx val="2"/>
              <c:layout>
                <c:manualLayout>
                  <c:x val="-2.9441437007874015E-2"/>
                  <c:y val="-2.74100622902274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312-AF40-A40D-53AB1EB65943}"/>
                </c:ext>
              </c:extLst>
            </c:dLbl>
            <c:dLbl>
              <c:idx val="3"/>
              <c:layout>
                <c:manualLayout>
                  <c:x val="-2.3191437007874016E-2"/>
                  <c:y val="-3.444131185769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312-AF40-A40D-53AB1EB65943}"/>
                </c:ext>
              </c:extLst>
            </c:dLbl>
            <c:dLbl>
              <c:idx val="4"/>
              <c:layout>
                <c:manualLayout>
                  <c:x val="-3.346493602362216E-2"/>
                  <c:y val="-3.4441311857694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312-AF40-A40D-53AB1EB65943}"/>
                </c:ext>
              </c:extLst>
            </c:dLbl>
            <c:dLbl>
              <c:idx val="5"/>
              <c:layout>
                <c:manualLayout>
                  <c:x val="-2.2149360236219328E-3"/>
                  <c:y val="-6.599481505119894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9D-BD45-B5B0-F90E96C2A714}"/>
                </c:ext>
              </c:extLst>
            </c:dLbl>
            <c:dLbl>
              <c:idx val="6"/>
              <c:layout>
                <c:manualLayout>
                  <c:x val="-1.0027436023622048E-2"/>
                  <c:y val="-1.8849766638739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6D-E84E-9A5A-52AAB5E7DF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F' 17–18</c:v>
                </c:pt>
                <c:pt idx="1">
                  <c:v>F' 18–19</c:v>
                </c:pt>
                <c:pt idx="2">
                  <c:v>F' 19–20</c:v>
                </c:pt>
                <c:pt idx="3">
                  <c:v>F' 20–21</c:v>
                </c:pt>
                <c:pt idx="4">
                  <c:v>F' 21–22</c:v>
                </c:pt>
                <c:pt idx="5">
                  <c:v>F' 22–23</c:v>
                </c:pt>
                <c:pt idx="6">
                  <c:v>F' 23–24</c:v>
                </c:pt>
              </c:strCache>
            </c:strRef>
          </c:cat>
          <c:val>
            <c:numRef>
              <c:f>Sheet1!$D$2:$D$8</c:f>
              <c:numCache>
                <c:formatCode>0%</c:formatCode>
                <c:ptCount val="7"/>
                <c:pt idx="0">
                  <c:v>0.56999999999999995</c:v>
                </c:pt>
                <c:pt idx="1">
                  <c:v>0.54</c:v>
                </c:pt>
                <c:pt idx="2">
                  <c:v>0.56999999999999995</c:v>
                </c:pt>
                <c:pt idx="3">
                  <c:v>0.54</c:v>
                </c:pt>
                <c:pt idx="4" formatCode="0.00%">
                  <c:v>0.54200000000000004</c:v>
                </c:pt>
                <c:pt idx="5" formatCode="0.00%">
                  <c:v>0.56799999999999995</c:v>
                </c:pt>
                <c:pt idx="6" formatCode="0.00%">
                  <c:v>0.56699999999999995</c:v>
                </c:pt>
              </c:numCache>
            </c:numRef>
          </c:val>
          <c:smooth val="0"/>
          <c:extLst>
            <c:ext xmlns:c16="http://schemas.microsoft.com/office/drawing/2014/chart" uri="{C3380CC4-5D6E-409C-BE32-E72D297353CC}">
              <c16:uniqueId val="{0000000C-2312-AF40-A40D-53AB1EB65943}"/>
            </c:ext>
          </c:extLst>
        </c:ser>
        <c:dLbls>
          <c:dLblPos val="b"/>
          <c:showLegendKey val="0"/>
          <c:showVal val="1"/>
          <c:showCatName val="0"/>
          <c:showSerName val="0"/>
          <c:showPercent val="0"/>
          <c:showBubbleSize val="0"/>
        </c:dLbls>
        <c:smooth val="0"/>
        <c:axId val="220473888"/>
        <c:axId val="220475536"/>
      </c:lineChart>
      <c:catAx>
        <c:axId val="22047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5536"/>
        <c:crosses val="autoZero"/>
        <c:auto val="0"/>
        <c:lblAlgn val="ctr"/>
        <c:lblOffset val="100"/>
        <c:noMultiLvlLbl val="0"/>
      </c:catAx>
      <c:valAx>
        <c:axId val="22047553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3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584-8148-9CCA-5BE38A0F70A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584-8148-9CCA-5BE38A0F70A2}"/>
              </c:ext>
            </c:extLst>
          </c:dPt>
          <c:dPt>
            <c:idx val="2"/>
            <c:invertIfNegative val="0"/>
            <c:bubble3D val="0"/>
            <c:spPr>
              <a:solidFill>
                <a:schemeClr val="tx1"/>
              </a:solidFill>
              <a:ln>
                <a:noFill/>
              </a:ln>
              <a:effectLst/>
            </c:spPr>
            <c:extLst>
              <c:ext xmlns:c16="http://schemas.microsoft.com/office/drawing/2014/chart" uri="{C3380CC4-5D6E-409C-BE32-E72D297353CC}">
                <c16:uniqueId val="{00000005-0584-8148-9CCA-5BE38A0F70A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0584-8148-9CCA-5BE38A0F70A2}"/>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0584-8148-9CCA-5BE38A0F70A2}"/>
              </c:ext>
            </c:extLst>
          </c:dPt>
          <c:dPt>
            <c:idx val="5"/>
            <c:invertIfNegative val="0"/>
            <c:bubble3D val="0"/>
            <c:spPr>
              <a:solidFill>
                <a:schemeClr val="tx1"/>
              </a:solidFill>
              <a:ln>
                <a:noFill/>
              </a:ln>
              <a:effectLst/>
            </c:spPr>
            <c:extLst>
              <c:ext xmlns:c16="http://schemas.microsoft.com/office/drawing/2014/chart" uri="{C3380CC4-5D6E-409C-BE32-E72D297353CC}">
                <c16:uniqueId val="{0000000A-0584-8148-9CCA-5BE38A0F70A2}"/>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0-79DE-8740-B81C-340E71F62AE9}"/>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1-79DE-8740-B81C-340E71F62AE9}"/>
              </c:ext>
            </c:extLst>
          </c:dPt>
          <c:dLbls>
            <c:dLbl>
              <c:idx val="5"/>
              <c:tx>
                <c:rich>
                  <a:bodyPr/>
                  <a:lstStyle/>
                  <a:p>
                    <a:r>
                      <a:rPr lang="en-US"/>
                      <a:t>23.8%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584-8148-9CCA-5BE38A0F70A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Sheet1!$B$2:$B$9</c:f>
              <c:numCache>
                <c:formatCode>0%</c:formatCode>
                <c:ptCount val="8"/>
                <c:pt idx="0">
                  <c:v>0.18</c:v>
                </c:pt>
                <c:pt idx="1">
                  <c:v>0.19</c:v>
                </c:pt>
                <c:pt idx="2">
                  <c:v>0.2</c:v>
                </c:pt>
                <c:pt idx="3">
                  <c:v>0.21</c:v>
                </c:pt>
                <c:pt idx="4">
                  <c:v>0.23</c:v>
                </c:pt>
                <c:pt idx="5">
                  <c:v>0.23799999999999999</c:v>
                </c:pt>
                <c:pt idx="6">
                  <c:v>0.24099999999999999</c:v>
                </c:pt>
                <c:pt idx="7" formatCode="0.00%">
                  <c:v>0.25459999999999999</c:v>
                </c:pt>
              </c:numCache>
            </c:numRef>
          </c:val>
          <c:extLst>
            <c:ext xmlns:c16="http://schemas.microsoft.com/office/drawing/2014/chart" uri="{C3380CC4-5D6E-409C-BE32-E72D297353CC}">
              <c16:uniqueId val="{0000000B-0584-8148-9CCA-5BE38A0F70A2}"/>
            </c:ext>
          </c:extLst>
        </c:ser>
        <c:dLbls>
          <c:dLblPos val="outEnd"/>
          <c:showLegendKey val="0"/>
          <c:showVal val="1"/>
          <c:showCatName val="0"/>
          <c:showSerName val="0"/>
          <c:showPercent val="0"/>
          <c:showBubbleSize val="0"/>
        </c:dLbls>
        <c:gapWidth val="219"/>
        <c:overlap val="-27"/>
        <c:axId val="128320591"/>
        <c:axId val="1944332240"/>
      </c:barChart>
      <c:catAx>
        <c:axId val="12832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944332240"/>
        <c:crosses val="autoZero"/>
        <c:auto val="1"/>
        <c:lblAlgn val="ctr"/>
        <c:lblOffset val="100"/>
        <c:noMultiLvlLbl val="0"/>
      </c:catAx>
      <c:valAx>
        <c:axId val="1944332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28320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r>
              <a:rPr lang="en-US" sz="2400" b="1"/>
              <a:t>Reserves in $Millions</a:t>
            </a:r>
          </a:p>
        </c:rich>
      </c:tx>
      <c:layout>
        <c:manualLayout>
          <c:xMode val="edge"/>
          <c:yMode val="edge"/>
          <c:x val="0.36621676366541139"/>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Reserves</c:v>
                </c:pt>
              </c:strCache>
            </c:strRef>
          </c:tx>
          <c:spPr>
            <a:ln w="28575" cap="rnd">
              <a:solidFill>
                <a:schemeClr val="tx1"/>
              </a:solidFill>
              <a:round/>
            </a:ln>
            <a:effectLst/>
          </c:spPr>
          <c:marker>
            <c:symbol val="circle"/>
            <c:size val="7"/>
            <c:spPr>
              <a:solidFill>
                <a:schemeClr val="tx1"/>
              </a:solidFill>
              <a:ln w="15875">
                <a:solidFill>
                  <a:schemeClr val="tx1">
                    <a:alpha val="9842"/>
                  </a:schemeClr>
                </a:solidFill>
              </a:ln>
              <a:effectLst/>
            </c:spPr>
          </c:marker>
          <c:dLbls>
            <c:spPr>
              <a:noFill/>
              <a:ln>
                <a:noFill/>
              </a:ln>
              <a:effectLst/>
            </c:spPr>
            <c:txPr>
              <a:bodyPr rot="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FY15</c:v>
                </c:pt>
                <c:pt idx="1">
                  <c:v>FY16</c:v>
                </c:pt>
                <c:pt idx="2">
                  <c:v>FY17</c:v>
                </c:pt>
                <c:pt idx="3">
                  <c:v>FY18</c:v>
                </c:pt>
                <c:pt idx="4">
                  <c:v>FY19</c:v>
                </c:pt>
                <c:pt idx="5">
                  <c:v>FY20</c:v>
                </c:pt>
                <c:pt idx="6">
                  <c:v>FY21</c:v>
                </c:pt>
                <c:pt idx="7">
                  <c:v>FY22</c:v>
                </c:pt>
                <c:pt idx="8">
                  <c:v>FY23</c:v>
                </c:pt>
                <c:pt idx="9">
                  <c:v>FY24</c:v>
                </c:pt>
              </c:strCache>
            </c:strRef>
          </c:cat>
          <c:val>
            <c:numRef>
              <c:f>Sheet1!$B$2:$B$11</c:f>
              <c:numCache>
                <c:formatCode>General</c:formatCode>
                <c:ptCount val="10"/>
                <c:pt idx="0">
                  <c:v>38.5</c:v>
                </c:pt>
                <c:pt idx="1">
                  <c:v>45.8</c:v>
                </c:pt>
                <c:pt idx="2">
                  <c:v>38.6</c:v>
                </c:pt>
                <c:pt idx="3">
                  <c:v>39.9</c:v>
                </c:pt>
                <c:pt idx="4">
                  <c:v>33.9</c:v>
                </c:pt>
                <c:pt idx="5">
                  <c:v>31.1</c:v>
                </c:pt>
                <c:pt idx="6">
                  <c:v>41.7</c:v>
                </c:pt>
                <c:pt idx="7">
                  <c:v>31.9</c:v>
                </c:pt>
                <c:pt idx="8">
                  <c:v>40.200000000000003</c:v>
                </c:pt>
                <c:pt idx="9">
                  <c:v>49.1</c:v>
                </c:pt>
              </c:numCache>
            </c:numRef>
          </c:val>
          <c:smooth val="0"/>
          <c:extLst>
            <c:ext xmlns:c16="http://schemas.microsoft.com/office/drawing/2014/chart" uri="{C3380CC4-5D6E-409C-BE32-E72D297353CC}">
              <c16:uniqueId val="{00000000-63E4-6341-8E53-E98ABB1DE18B}"/>
            </c:ext>
          </c:extLst>
        </c:ser>
        <c:dLbls>
          <c:dLblPos val="t"/>
          <c:showLegendKey val="0"/>
          <c:showVal val="1"/>
          <c:showCatName val="0"/>
          <c:showSerName val="0"/>
          <c:showPercent val="0"/>
          <c:showBubbleSize val="0"/>
        </c:dLbls>
        <c:marker val="1"/>
        <c:smooth val="0"/>
        <c:axId val="309469472"/>
        <c:axId val="611680960"/>
      </c:lineChart>
      <c:catAx>
        <c:axId val="309469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2">
                    <a:lumMod val="25000"/>
                  </a:schemeClr>
                </a:solidFill>
                <a:latin typeface="+mn-lt"/>
                <a:ea typeface="+mn-ea"/>
                <a:cs typeface="+mn-cs"/>
              </a:defRPr>
            </a:pPr>
            <a:endParaRPr lang="en-US"/>
          </a:p>
        </c:txPr>
        <c:crossAx val="611680960"/>
        <c:crosses val="autoZero"/>
        <c:auto val="1"/>
        <c:lblAlgn val="ctr"/>
        <c:lblOffset val="100"/>
        <c:noMultiLvlLbl val="0"/>
      </c:catAx>
      <c:valAx>
        <c:axId val="61168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n-US"/>
          </a:p>
        </c:txPr>
        <c:crossAx val="309469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lumMod val="25000"/>
            </a:schemeClr>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966305358839375"/>
          <c:y val="5.742416831372160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Home Sections</c:v>
                </c:pt>
              </c:strCache>
            </c:strRef>
          </c:tx>
          <c:dPt>
            <c:idx val="0"/>
            <c:bubble3D val="0"/>
            <c:spPr>
              <a:solidFill>
                <a:srgbClr val="A8CDD2"/>
              </a:solidFill>
              <a:ln w="19050">
                <a:solidFill>
                  <a:schemeClr val="lt1"/>
                </a:solidFill>
              </a:ln>
              <a:effectLst/>
            </c:spPr>
            <c:extLst>
              <c:ext xmlns:c16="http://schemas.microsoft.com/office/drawing/2014/chart" uri="{C3380CC4-5D6E-409C-BE32-E72D297353CC}">
                <c16:uniqueId val="{00000001-E729-104D-9F67-3A3609FE27A8}"/>
              </c:ext>
            </c:extLst>
          </c:dPt>
          <c:dPt>
            <c:idx val="1"/>
            <c:bubble3D val="0"/>
            <c:spPr>
              <a:solidFill>
                <a:srgbClr val="5BA1AC"/>
              </a:solidFill>
              <a:ln w="19050">
                <a:solidFill>
                  <a:schemeClr val="lt1"/>
                </a:solidFill>
              </a:ln>
              <a:effectLst/>
            </c:spPr>
            <c:extLst>
              <c:ext xmlns:c16="http://schemas.microsoft.com/office/drawing/2014/chart" uri="{C3380CC4-5D6E-409C-BE32-E72D297353CC}">
                <c16:uniqueId val="{00000003-E729-104D-9F67-3A3609FE27A8}"/>
              </c:ext>
            </c:extLst>
          </c:dPt>
          <c:dPt>
            <c:idx val="2"/>
            <c:bubble3D val="0"/>
            <c:spPr>
              <a:solidFill>
                <a:srgbClr val="288592"/>
              </a:solidFill>
              <a:ln w="19050">
                <a:solidFill>
                  <a:schemeClr val="lt1"/>
                </a:solidFill>
              </a:ln>
              <a:effectLst/>
            </c:spPr>
            <c:extLst>
              <c:ext xmlns:c16="http://schemas.microsoft.com/office/drawing/2014/chart" uri="{C3380CC4-5D6E-409C-BE32-E72D297353CC}">
                <c16:uniqueId val="{00000002-E729-104D-9F67-3A3609FE27A8}"/>
              </c:ext>
            </c:extLst>
          </c:dPt>
          <c:dLbls>
            <c:dLbl>
              <c:idx val="0"/>
              <c:layout>
                <c:manualLayout>
                  <c:x val="-0.15717169842533399"/>
                  <c:y val="0.1629979299105975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729-104D-9F67-3A3609FE27A8}"/>
                </c:ext>
              </c:extLst>
            </c:dLbl>
            <c:dLbl>
              <c:idx val="1"/>
              <c:layout>
                <c:manualLayout>
                  <c:x val="-0.16828494451393242"/>
                  <c:y val="-0.1323274661738667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729-104D-9F67-3A3609FE27A8}"/>
                </c:ext>
              </c:extLst>
            </c:dLbl>
            <c:dLbl>
              <c:idx val="2"/>
              <c:layout>
                <c:manualLayout>
                  <c:x val="0.21449543909698712"/>
                  <c:y val="-9.4474592797748561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E729-104D-9F67-3A3609FE27A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PPSC</c:v>
                </c:pt>
                <c:pt idx="1">
                  <c:v>FRCC</c:v>
                </c:pt>
                <c:pt idx="2">
                  <c:v>CCCS</c:v>
                </c:pt>
              </c:strCache>
            </c:strRef>
          </c:cat>
          <c:val>
            <c:numRef>
              <c:f>Sheet1!$B$2:$B$4</c:f>
              <c:numCache>
                <c:formatCode>0%</c:formatCode>
                <c:ptCount val="3"/>
                <c:pt idx="0">
                  <c:v>0.16</c:v>
                </c:pt>
                <c:pt idx="1">
                  <c:v>0.17</c:v>
                </c:pt>
                <c:pt idx="2">
                  <c:v>0.35</c:v>
                </c:pt>
              </c:numCache>
            </c:numRef>
          </c:val>
          <c:extLst>
            <c:ext xmlns:c16="http://schemas.microsoft.com/office/drawing/2014/chart" uri="{C3380CC4-5D6E-409C-BE32-E72D297353CC}">
              <c16:uniqueId val="{00000000-E729-104D-9F67-3A3609FE27A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585785359641364"/>
          <c:y val="6.4179952821218272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Pooled Sections</c:v>
                </c:pt>
              </c:strCache>
            </c:strRef>
          </c:tx>
          <c:spPr>
            <a:solidFill>
              <a:srgbClr val="91C35E"/>
            </a:solidFill>
          </c:spPr>
          <c:dPt>
            <c:idx val="0"/>
            <c:bubble3D val="0"/>
            <c:spPr>
              <a:solidFill>
                <a:srgbClr val="B3D98C"/>
              </a:solidFill>
              <a:ln w="19050">
                <a:solidFill>
                  <a:schemeClr val="lt1"/>
                </a:solidFill>
              </a:ln>
              <a:effectLst/>
            </c:spPr>
            <c:extLst>
              <c:ext xmlns:c16="http://schemas.microsoft.com/office/drawing/2014/chart" uri="{C3380CC4-5D6E-409C-BE32-E72D297353CC}">
                <c16:uniqueId val="{00000001-9B9C-8945-9300-EB5088654D11}"/>
              </c:ext>
            </c:extLst>
          </c:dPt>
          <c:dPt>
            <c:idx val="1"/>
            <c:bubble3D val="0"/>
            <c:spPr>
              <a:solidFill>
                <a:srgbClr val="C7DAB4"/>
              </a:solidFill>
              <a:ln w="19050">
                <a:solidFill>
                  <a:schemeClr val="lt1"/>
                </a:solidFill>
              </a:ln>
              <a:effectLst/>
            </c:spPr>
            <c:extLst>
              <c:ext xmlns:c16="http://schemas.microsoft.com/office/drawing/2014/chart" uri="{C3380CC4-5D6E-409C-BE32-E72D297353CC}">
                <c16:uniqueId val="{00000003-9B9C-8945-9300-EB5088654D11}"/>
              </c:ext>
            </c:extLst>
          </c:dPt>
          <c:dPt>
            <c:idx val="2"/>
            <c:bubble3D val="0"/>
            <c:spPr>
              <a:solidFill>
                <a:srgbClr val="7CB742"/>
              </a:solidFill>
              <a:ln w="19050">
                <a:solidFill>
                  <a:schemeClr val="lt1"/>
                </a:solidFill>
              </a:ln>
              <a:effectLst/>
            </c:spPr>
            <c:extLst>
              <c:ext xmlns:c16="http://schemas.microsoft.com/office/drawing/2014/chart" uri="{C3380CC4-5D6E-409C-BE32-E72D297353CC}">
                <c16:uniqueId val="{00000005-9B9C-8945-9300-EB5088654D11}"/>
              </c:ext>
            </c:extLst>
          </c:dPt>
          <c:dLbls>
            <c:dLbl>
              <c:idx val="0"/>
              <c:layout>
                <c:manualLayout>
                  <c:x val="-0.1519586060318284"/>
                  <c:y val="0.16997607016015198"/>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50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B9C-8945-9300-EB5088654D11}"/>
                </c:ext>
              </c:extLst>
            </c:dLbl>
            <c:dLbl>
              <c:idx val="1"/>
              <c:layout>
                <c:manualLayout>
                  <c:x val="-0.15766459908812064"/>
                  <c:y val="-8.8596528324690459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50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B9C-8945-9300-EB5088654D11}"/>
                </c:ext>
              </c:extLst>
            </c:dLbl>
            <c:dLbl>
              <c:idx val="2"/>
              <c:layout>
                <c:manualLayout>
                  <c:x val="0.21164093126808842"/>
                  <c:y val="-0.1583952192451554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50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B9C-8945-9300-EB5088654D1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50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PPSC</c:v>
                </c:pt>
                <c:pt idx="1">
                  <c:v>FRCC</c:v>
                </c:pt>
                <c:pt idx="2">
                  <c:v>CCCS</c:v>
                </c:pt>
              </c:strCache>
            </c:strRef>
          </c:cat>
          <c:val>
            <c:numRef>
              <c:f>Sheet1!$B$2:$B$4</c:f>
              <c:numCache>
                <c:formatCode>0%</c:formatCode>
                <c:ptCount val="3"/>
                <c:pt idx="0">
                  <c:v>0.21</c:v>
                </c:pt>
                <c:pt idx="1">
                  <c:v>0.1</c:v>
                </c:pt>
                <c:pt idx="2">
                  <c:v>0.69</c:v>
                </c:pt>
              </c:numCache>
            </c:numRef>
          </c:val>
          <c:extLst>
            <c:ext xmlns:c16="http://schemas.microsoft.com/office/drawing/2014/chart" uri="{C3380CC4-5D6E-409C-BE32-E72D297353CC}">
              <c16:uniqueId val="{00000000-E729-104D-9F67-3A3609FE27A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a:t>PPSC CO Online Sections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PPSC CO Online Total Sections (685)</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CA-4544-BCB5-A7D5491A0D10}"/>
              </c:ext>
            </c:extLst>
          </c:dPt>
          <c:dPt>
            <c:idx val="1"/>
            <c:bubble3D val="0"/>
            <c:spPr>
              <a:solidFill>
                <a:srgbClr val="7CB742"/>
              </a:solidFill>
              <a:ln w="19050">
                <a:solidFill>
                  <a:schemeClr val="lt1"/>
                </a:solidFill>
              </a:ln>
              <a:effectLst/>
            </c:spPr>
            <c:extLst>
              <c:ext xmlns:c16="http://schemas.microsoft.com/office/drawing/2014/chart" uri="{C3380CC4-5D6E-409C-BE32-E72D297353CC}">
                <c16:uniqueId val="{00000003-2ECA-4544-BCB5-A7D5491A0D10}"/>
              </c:ext>
            </c:extLst>
          </c:dPt>
          <c:dLbls>
            <c:dLbl>
              <c:idx val="0"/>
              <c:layout>
                <c:manualLayout>
                  <c:x val="0.16575333131435493"/>
                  <c:y val="9.3974824329654622E-2"/>
                </c:manualLayout>
              </c:layout>
              <c:tx>
                <c:rich>
                  <a:bodyPr/>
                  <a:lstStyle/>
                  <a:p>
                    <a:fld id="{AF154DCF-B7EE-B847-917C-E6BEA3BC69A3}" type="VALUE">
                      <a:rPr lang="en-US" smtClean="0"/>
                      <a:pPr/>
                      <a:t>[VALUE]</a:t>
                    </a:fld>
                    <a:endParaRPr lang="en-US"/>
                  </a:p>
                  <a:p>
                    <a:r>
                      <a:rPr lang="en-US" sz="1400"/>
                      <a:t>485 sections</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ECA-4544-BCB5-A7D5491A0D10}"/>
                </c:ext>
              </c:extLst>
            </c:dLbl>
            <c:dLbl>
              <c:idx val="1"/>
              <c:layout>
                <c:manualLayout>
                  <c:x val="-0.15890236977589342"/>
                  <c:y val="-0.11821399399586301"/>
                </c:manualLayout>
              </c:layout>
              <c:tx>
                <c:rich>
                  <a:bodyPr/>
                  <a:lstStyle/>
                  <a:p>
                    <a:fld id="{2E054D4B-0906-A34C-9BB5-EA2CDE7B8B13}" type="VALUE">
                      <a:rPr lang="en-US" smtClean="0"/>
                      <a:pPr/>
                      <a:t>[VALUE]</a:t>
                    </a:fld>
                    <a:endParaRPr lang="en-US"/>
                  </a:p>
                  <a:p>
                    <a:r>
                      <a:rPr lang="en-US" sz="1400"/>
                      <a:t>200 sections</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ECA-4544-BCB5-A7D5491A0D1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Sheet1!$A$2:$A$3</c:f>
              <c:strCache>
                <c:ptCount val="2"/>
                <c:pt idx="0">
                  <c:v>Home Sections</c:v>
                </c:pt>
                <c:pt idx="1">
                  <c:v>Pooled Sections</c:v>
                </c:pt>
              </c:strCache>
            </c:strRef>
          </c:cat>
          <c:val>
            <c:numRef>
              <c:f>Sheet1!$B$2:$B$3</c:f>
              <c:numCache>
                <c:formatCode>0.00%</c:formatCode>
                <c:ptCount val="2"/>
                <c:pt idx="0">
                  <c:v>0.71</c:v>
                </c:pt>
                <c:pt idx="1">
                  <c:v>0.28999999999999998</c:v>
                </c:pt>
              </c:numCache>
            </c:numRef>
          </c:val>
          <c:extLst>
            <c:ext xmlns:c16="http://schemas.microsoft.com/office/drawing/2014/chart" uri="{C3380CC4-5D6E-409C-BE32-E72D297353CC}">
              <c16:uniqueId val="{00000004-2ECA-4544-BCB5-A7D5491A0D10}"/>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0.95158</cdr:x>
      <cdr:y>0.24791</cdr:y>
    </cdr:from>
    <cdr:to>
      <cdr:x>0.99135</cdr:x>
      <cdr:y>0.30513</cdr:y>
    </cdr:to>
    <cdr:sp macro="" textlink="">
      <cdr:nvSpPr>
        <cdr:cNvPr id="2" name="TextBox 1">
          <a:extLst xmlns:a="http://schemas.openxmlformats.org/drawingml/2006/main">
            <a:ext uri="{FF2B5EF4-FFF2-40B4-BE49-F238E27FC236}">
              <a16:creationId xmlns:a16="http://schemas.microsoft.com/office/drawing/2014/main" id="{F404F591-C26A-808A-BB84-5BF453AAA0BC}"/>
            </a:ext>
          </a:extLst>
        </cdr:cNvPr>
        <cdr:cNvSpPr txBox="1"/>
      </cdr:nvSpPr>
      <cdr:spPr>
        <a:xfrm xmlns:a="http://schemas.openxmlformats.org/drawingml/2006/main">
          <a:off x="10820779" y="1150159"/>
          <a:ext cx="452284" cy="2654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CDF26-AE9E-42E9-B8E5-95D81971CC0F}" type="datetimeFigureOut">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6F0B5-7C38-401B-BE58-0610221DB9AB}" type="slidenum">
              <a:t>‹#›</a:t>
            </a:fld>
            <a:endParaRPr lang="en-US"/>
          </a:p>
        </p:txBody>
      </p:sp>
    </p:spTree>
    <p:extLst>
      <p:ext uri="{BB962C8B-B14F-4D97-AF65-F5344CB8AC3E}">
        <p14:creationId xmlns:p14="http://schemas.microsoft.com/office/powerpoint/2010/main" val="394943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a:t>
            </a:fld>
            <a:endParaRPr lang="en-US"/>
          </a:p>
        </p:txBody>
      </p:sp>
    </p:spTree>
    <p:extLst>
      <p:ext uri="{BB962C8B-B14F-4D97-AF65-F5344CB8AC3E}">
        <p14:creationId xmlns:p14="http://schemas.microsoft.com/office/powerpoint/2010/main" val="23472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10</a:t>
            </a:fld>
            <a:endParaRPr lang="en-US"/>
          </a:p>
        </p:txBody>
      </p:sp>
    </p:spTree>
    <p:extLst>
      <p:ext uri="{BB962C8B-B14F-4D97-AF65-F5344CB8AC3E}">
        <p14:creationId xmlns:p14="http://schemas.microsoft.com/office/powerpoint/2010/main" val="264649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11</a:t>
            </a:fld>
            <a:endParaRPr lang="en-US"/>
          </a:p>
        </p:txBody>
      </p:sp>
    </p:spTree>
    <p:extLst>
      <p:ext uri="{BB962C8B-B14F-4D97-AF65-F5344CB8AC3E}">
        <p14:creationId xmlns:p14="http://schemas.microsoft.com/office/powerpoint/2010/main" val="1929802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12</a:t>
            </a:fld>
            <a:endParaRPr lang="en-US"/>
          </a:p>
        </p:txBody>
      </p:sp>
    </p:spTree>
    <p:extLst>
      <p:ext uri="{BB962C8B-B14F-4D97-AF65-F5344CB8AC3E}">
        <p14:creationId xmlns:p14="http://schemas.microsoft.com/office/powerpoint/2010/main" val="163696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Patricia </a:t>
            </a:r>
          </a:p>
        </p:txBody>
      </p:sp>
      <p:sp>
        <p:nvSpPr>
          <p:cNvPr id="4" name="Slide Number Placeholder 3"/>
          <p:cNvSpPr>
            <a:spLocks noGrp="1"/>
          </p:cNvSpPr>
          <p:nvPr>
            <p:ph type="sldNum" sz="quarter" idx="5"/>
          </p:nvPr>
        </p:nvSpPr>
        <p:spPr/>
        <p:txBody>
          <a:bodyPr/>
          <a:lstStyle/>
          <a:p>
            <a:fld id="{9926F0B5-7C38-401B-BE58-0610221DB9AB}" type="slidenum">
              <a:rPr lang="en-US" smtClean="0"/>
              <a:t>13</a:t>
            </a:fld>
            <a:endParaRPr lang="en-US"/>
          </a:p>
        </p:txBody>
      </p:sp>
      <p:sp>
        <p:nvSpPr>
          <p:cNvPr id="5" name="Footer Placeholder 4">
            <a:extLst>
              <a:ext uri="{FF2B5EF4-FFF2-40B4-BE49-F238E27FC236}">
                <a16:creationId xmlns:a16="http://schemas.microsoft.com/office/drawing/2014/main" id="{3B9CE8EE-F5A2-3FA6-D60C-3E85314794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25560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Emphasize what does this mean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strike="noStrike">
              <a:solidFill>
                <a:srgbClr val="21212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strike="noStrike">
                <a:solidFill>
                  <a:srgbClr val="212121"/>
                </a:solidFill>
                <a:effectLst/>
                <a:latin typeface="Calibri" panose="020F0502020204030204" pitchFamily="34" charset="0"/>
              </a:rPr>
              <a:t>It means that faculty and staff may be contacted by the writers to provide details and evidentiary documents. For instance, faculty may be asked to share their program review reports and evidence showing how they have used program review findings to improve their program. Library staff may be contacted to explain how they support students. Student life staff may be contacted to provide details on campus events,….</a:t>
            </a:r>
            <a:endParaRPr lang="en-US"/>
          </a:p>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14</a:t>
            </a:fld>
            <a:endParaRPr lang="en-US"/>
          </a:p>
        </p:txBody>
      </p:sp>
    </p:spTree>
    <p:extLst>
      <p:ext uri="{BB962C8B-B14F-4D97-AF65-F5344CB8AC3E}">
        <p14:creationId xmlns:p14="http://schemas.microsoft.com/office/powerpoint/2010/main" val="3951774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3313" y="484188"/>
            <a:ext cx="4202112" cy="2365375"/>
          </a:xfrm>
        </p:spPr>
      </p:sp>
      <p:sp>
        <p:nvSpPr>
          <p:cNvPr id="3" name="Notes Placeholder 2"/>
          <p:cNvSpPr>
            <a:spLocks noGrp="1"/>
          </p:cNvSpPr>
          <p:nvPr>
            <p:ph type="body" idx="1"/>
          </p:nvPr>
        </p:nvSpPr>
        <p:spPr/>
        <p:txBody>
          <a:bodyPr/>
          <a:lstStyle/>
          <a:p>
            <a:r>
              <a:rPr lang="en-US"/>
              <a:t>Deb</a:t>
            </a:r>
          </a:p>
        </p:txBody>
      </p:sp>
      <p:sp>
        <p:nvSpPr>
          <p:cNvPr id="4" name="Slide Number Placeholder 3"/>
          <p:cNvSpPr>
            <a:spLocks noGrp="1"/>
          </p:cNvSpPr>
          <p:nvPr>
            <p:ph type="sldNum" sz="quarter" idx="5"/>
          </p:nvPr>
        </p:nvSpPr>
        <p:spPr/>
        <p:txBody>
          <a:bodyPr/>
          <a:lstStyle/>
          <a:p>
            <a:fld id="{68186057-65B2-4639-815F-D3605D4E8930}" type="slidenum">
              <a:rPr lang="en-US" smtClean="0"/>
              <a:t>15</a:t>
            </a:fld>
            <a:endParaRPr lang="en-US"/>
          </a:p>
        </p:txBody>
      </p:sp>
      <p:sp>
        <p:nvSpPr>
          <p:cNvPr id="5" name="Footer Placeholder 4">
            <a:extLst>
              <a:ext uri="{FF2B5EF4-FFF2-40B4-BE49-F238E27FC236}">
                <a16:creationId xmlns:a16="http://schemas.microsoft.com/office/drawing/2014/main" id="{59147C41-D8AB-807A-1851-490CB58706C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1787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16</a:t>
            </a:fld>
            <a:endParaRPr lang="en-US"/>
          </a:p>
        </p:txBody>
      </p:sp>
    </p:spTree>
    <p:extLst>
      <p:ext uri="{BB962C8B-B14F-4D97-AF65-F5344CB8AC3E}">
        <p14:creationId xmlns:p14="http://schemas.microsoft.com/office/powerpoint/2010/main" val="3511371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17</a:t>
            </a:fld>
            <a:endParaRPr lang="en-US"/>
          </a:p>
        </p:txBody>
      </p:sp>
    </p:spTree>
    <p:extLst>
      <p:ext uri="{BB962C8B-B14F-4D97-AF65-F5344CB8AC3E}">
        <p14:creationId xmlns:p14="http://schemas.microsoft.com/office/powerpoint/2010/main" val="1576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0" y="484188"/>
            <a:ext cx="4202113" cy="2365375"/>
          </a:xfrm>
        </p:spPr>
      </p:sp>
      <p:sp>
        <p:nvSpPr>
          <p:cNvPr id="3" name="Notes Placeholder 2"/>
          <p:cNvSpPr>
            <a:spLocks noGrp="1"/>
          </p:cNvSpPr>
          <p:nvPr>
            <p:ph type="body" idx="1"/>
          </p:nvPr>
        </p:nvSpPr>
        <p:spPr/>
        <p:txBody>
          <a:bodyPr/>
          <a:lstStyle/>
          <a:p>
            <a:r>
              <a:rPr lang="en-US"/>
              <a:t>Deb</a:t>
            </a:r>
          </a:p>
        </p:txBody>
      </p:sp>
      <p:sp>
        <p:nvSpPr>
          <p:cNvPr id="4" name="Slide Number Placeholder 3"/>
          <p:cNvSpPr>
            <a:spLocks noGrp="1"/>
          </p:cNvSpPr>
          <p:nvPr>
            <p:ph type="sldNum" sz="quarter" idx="5"/>
          </p:nvPr>
        </p:nvSpPr>
        <p:spPr/>
        <p:txBody>
          <a:bodyPr/>
          <a:lstStyle/>
          <a:p>
            <a:fld id="{68186057-65B2-4639-815F-D3605D4E8930}" type="slidenum">
              <a:rPr lang="en-US" smtClean="0"/>
              <a:t>18</a:t>
            </a:fld>
            <a:endParaRPr lang="en-US"/>
          </a:p>
        </p:txBody>
      </p:sp>
      <p:sp>
        <p:nvSpPr>
          <p:cNvPr id="5" name="Footer Placeholder 4">
            <a:extLst>
              <a:ext uri="{FF2B5EF4-FFF2-40B4-BE49-F238E27FC236}">
                <a16:creationId xmlns:a16="http://schemas.microsoft.com/office/drawing/2014/main" id="{3B6EE22A-B745-68D1-BEEA-2844456E8C5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97844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19</a:t>
            </a:fld>
            <a:endParaRPr lang="en-US"/>
          </a:p>
        </p:txBody>
      </p:sp>
    </p:spTree>
    <p:extLst>
      <p:ext uri="{BB962C8B-B14F-4D97-AF65-F5344CB8AC3E}">
        <p14:creationId xmlns:p14="http://schemas.microsoft.com/office/powerpoint/2010/main" val="330615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a:t>
            </a:fld>
            <a:endParaRPr lang="en-US"/>
          </a:p>
        </p:txBody>
      </p:sp>
    </p:spTree>
    <p:extLst>
      <p:ext uri="{BB962C8B-B14F-4D97-AF65-F5344CB8AC3E}">
        <p14:creationId xmlns:p14="http://schemas.microsoft.com/office/powerpoint/2010/main" val="411582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20</a:t>
            </a:fld>
            <a:endParaRPr lang="en-US"/>
          </a:p>
        </p:txBody>
      </p:sp>
    </p:spTree>
    <p:extLst>
      <p:ext uri="{BB962C8B-B14F-4D97-AF65-F5344CB8AC3E}">
        <p14:creationId xmlns:p14="http://schemas.microsoft.com/office/powerpoint/2010/main" val="324193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21</a:t>
            </a:fld>
            <a:endParaRPr lang="en-US"/>
          </a:p>
        </p:txBody>
      </p:sp>
    </p:spTree>
    <p:extLst>
      <p:ext uri="{BB962C8B-B14F-4D97-AF65-F5344CB8AC3E}">
        <p14:creationId xmlns:p14="http://schemas.microsoft.com/office/powerpoint/2010/main" val="3788743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PPSC will invest in a limited number of professional licenses for faculty  </a:t>
            </a:r>
          </a:p>
        </p:txBody>
      </p:sp>
      <p:sp>
        <p:nvSpPr>
          <p:cNvPr id="4" name="Slide Number Placeholder 3"/>
          <p:cNvSpPr>
            <a:spLocks noGrp="1"/>
          </p:cNvSpPr>
          <p:nvPr>
            <p:ph type="sldNum" sz="quarter" idx="5"/>
          </p:nvPr>
        </p:nvSpPr>
        <p:spPr/>
        <p:txBody>
          <a:bodyPr/>
          <a:lstStyle/>
          <a:p>
            <a:fld id="{9926F0B5-7C38-401B-BE58-0610221DB9AB}" type="slidenum">
              <a:rPr lang="en-US" smtClean="0"/>
              <a:t>22</a:t>
            </a:fld>
            <a:endParaRPr lang="en-US"/>
          </a:p>
        </p:txBody>
      </p:sp>
    </p:spTree>
    <p:extLst>
      <p:ext uri="{BB962C8B-B14F-4D97-AF65-F5344CB8AC3E}">
        <p14:creationId xmlns:p14="http://schemas.microsoft.com/office/powerpoint/2010/main" val="1330871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many students, graduates, enrolled, transfers, how much money we gave out</a:t>
            </a:r>
          </a:p>
        </p:txBody>
      </p:sp>
      <p:sp>
        <p:nvSpPr>
          <p:cNvPr id="4" name="Slide Number Placeholder 3"/>
          <p:cNvSpPr>
            <a:spLocks noGrp="1"/>
          </p:cNvSpPr>
          <p:nvPr>
            <p:ph type="sldNum" sz="quarter" idx="5"/>
          </p:nvPr>
        </p:nvSpPr>
        <p:spPr/>
        <p:txBody>
          <a:bodyPr/>
          <a:lstStyle/>
          <a:p>
            <a:fld id="{9926F0B5-7C38-401B-BE58-0610221DB9AB}" type="slidenum">
              <a:rPr lang="en-US" smtClean="0"/>
              <a:t>23</a:t>
            </a:fld>
            <a:endParaRPr lang="en-US"/>
          </a:p>
        </p:txBody>
      </p:sp>
    </p:spTree>
    <p:extLst>
      <p:ext uri="{BB962C8B-B14F-4D97-AF65-F5344CB8AC3E}">
        <p14:creationId xmlns:p14="http://schemas.microsoft.com/office/powerpoint/2010/main" val="139036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Embed video</a:t>
            </a:r>
          </a:p>
        </p:txBody>
      </p:sp>
      <p:sp>
        <p:nvSpPr>
          <p:cNvPr id="4" name="Slide Number Placeholder 3"/>
          <p:cNvSpPr>
            <a:spLocks noGrp="1"/>
          </p:cNvSpPr>
          <p:nvPr>
            <p:ph type="sldNum" sz="quarter" idx="5"/>
          </p:nvPr>
        </p:nvSpPr>
        <p:spPr/>
        <p:txBody>
          <a:bodyPr/>
          <a:lstStyle/>
          <a:p>
            <a:fld id="{9926F0B5-7C38-401B-BE58-0610221DB9AB}" type="slidenum">
              <a:rPr lang="en-US" smtClean="0"/>
              <a:t>24</a:t>
            </a:fld>
            <a:endParaRPr lang="en-US"/>
          </a:p>
        </p:txBody>
      </p:sp>
    </p:spTree>
    <p:extLst>
      <p:ext uri="{BB962C8B-B14F-4D97-AF65-F5344CB8AC3E}">
        <p14:creationId xmlns:p14="http://schemas.microsoft.com/office/powerpoint/2010/main" val="1694560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25</a:t>
            </a:fld>
            <a:endParaRPr lang="en-US"/>
          </a:p>
        </p:txBody>
      </p:sp>
    </p:spTree>
    <p:extLst>
      <p:ext uri="{BB962C8B-B14F-4D97-AF65-F5344CB8AC3E}">
        <p14:creationId xmlns:p14="http://schemas.microsoft.com/office/powerpoint/2010/main" val="4142461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26</a:t>
            </a:fld>
            <a:endParaRPr lang="en-US"/>
          </a:p>
        </p:txBody>
      </p:sp>
    </p:spTree>
    <p:extLst>
      <p:ext uri="{BB962C8B-B14F-4D97-AF65-F5344CB8AC3E}">
        <p14:creationId xmlns:p14="http://schemas.microsoft.com/office/powerpoint/2010/main" val="412042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Kandy if these numbers are trending up or down %</a:t>
            </a:r>
          </a:p>
        </p:txBody>
      </p:sp>
      <p:sp>
        <p:nvSpPr>
          <p:cNvPr id="4" name="Slide Number Placeholder 3"/>
          <p:cNvSpPr>
            <a:spLocks noGrp="1"/>
          </p:cNvSpPr>
          <p:nvPr>
            <p:ph type="sldNum" sz="quarter" idx="5"/>
          </p:nvPr>
        </p:nvSpPr>
        <p:spPr/>
        <p:txBody>
          <a:bodyPr/>
          <a:lstStyle/>
          <a:p>
            <a:fld id="{9926F0B5-7C38-401B-BE58-0610221DB9AB}" type="slidenum">
              <a:rPr lang="en-US" smtClean="0"/>
              <a:t>27</a:t>
            </a:fld>
            <a:endParaRPr lang="en-US"/>
          </a:p>
        </p:txBody>
      </p:sp>
    </p:spTree>
    <p:extLst>
      <p:ext uri="{BB962C8B-B14F-4D97-AF65-F5344CB8AC3E}">
        <p14:creationId xmlns:p14="http://schemas.microsoft.com/office/powerpoint/2010/main" val="2176095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28</a:t>
            </a:fld>
            <a:endParaRPr lang="en-US"/>
          </a:p>
        </p:txBody>
      </p:sp>
    </p:spTree>
    <p:extLst>
      <p:ext uri="{BB962C8B-B14F-4D97-AF65-F5344CB8AC3E}">
        <p14:creationId xmlns:p14="http://schemas.microsoft.com/office/powerpoint/2010/main" val="320137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29</a:t>
            </a:fld>
            <a:endParaRPr lang="en-US"/>
          </a:p>
        </p:txBody>
      </p:sp>
    </p:spTree>
    <p:extLst>
      <p:ext uri="{BB962C8B-B14F-4D97-AF65-F5344CB8AC3E}">
        <p14:creationId xmlns:p14="http://schemas.microsoft.com/office/powerpoint/2010/main" val="2953267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a:t>
            </a:fld>
            <a:endParaRPr lang="en-US"/>
          </a:p>
        </p:txBody>
      </p:sp>
    </p:spTree>
    <p:extLst>
      <p:ext uri="{BB962C8B-B14F-4D97-AF65-F5344CB8AC3E}">
        <p14:creationId xmlns:p14="http://schemas.microsoft.com/office/powerpoint/2010/main" val="2465225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30</a:t>
            </a:fld>
            <a:endParaRPr lang="en-US"/>
          </a:p>
        </p:txBody>
      </p:sp>
    </p:spTree>
    <p:extLst>
      <p:ext uri="{BB962C8B-B14F-4D97-AF65-F5344CB8AC3E}">
        <p14:creationId xmlns:p14="http://schemas.microsoft.com/office/powerpoint/2010/main" val="982323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31</a:t>
            </a:fld>
            <a:endParaRPr lang="en-US"/>
          </a:p>
        </p:txBody>
      </p:sp>
    </p:spTree>
    <p:extLst>
      <p:ext uri="{BB962C8B-B14F-4D97-AF65-F5344CB8AC3E}">
        <p14:creationId xmlns:p14="http://schemas.microsoft.com/office/powerpoint/2010/main" val="3451121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32</a:t>
            </a:fld>
            <a:endParaRPr lang="en-US"/>
          </a:p>
        </p:txBody>
      </p:sp>
    </p:spTree>
    <p:extLst>
      <p:ext uri="{BB962C8B-B14F-4D97-AF65-F5344CB8AC3E}">
        <p14:creationId xmlns:p14="http://schemas.microsoft.com/office/powerpoint/2010/main" val="2251036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33</a:t>
            </a:fld>
            <a:endParaRPr lang="en-US"/>
          </a:p>
        </p:txBody>
      </p:sp>
    </p:spTree>
    <p:extLst>
      <p:ext uri="{BB962C8B-B14F-4D97-AF65-F5344CB8AC3E}">
        <p14:creationId xmlns:p14="http://schemas.microsoft.com/office/powerpoint/2010/main" val="2942273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34</a:t>
            </a:fld>
            <a:endParaRPr lang="en-US"/>
          </a:p>
        </p:txBody>
      </p:sp>
    </p:spTree>
    <p:extLst>
      <p:ext uri="{BB962C8B-B14F-4D97-AF65-F5344CB8AC3E}">
        <p14:creationId xmlns:p14="http://schemas.microsoft.com/office/powerpoint/2010/main" val="444697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35</a:t>
            </a:fld>
            <a:endParaRPr lang="en-US"/>
          </a:p>
        </p:txBody>
      </p:sp>
    </p:spTree>
    <p:extLst>
      <p:ext uri="{BB962C8B-B14F-4D97-AF65-F5344CB8AC3E}">
        <p14:creationId xmlns:p14="http://schemas.microsoft.com/office/powerpoint/2010/main" val="673482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36</a:t>
            </a:fld>
            <a:endParaRPr lang="en-US"/>
          </a:p>
        </p:txBody>
      </p:sp>
    </p:spTree>
    <p:extLst>
      <p:ext uri="{BB962C8B-B14F-4D97-AF65-F5344CB8AC3E}">
        <p14:creationId xmlns:p14="http://schemas.microsoft.com/office/powerpoint/2010/main" val="2093761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37</a:t>
            </a:fld>
            <a:endParaRPr lang="en-US"/>
          </a:p>
        </p:txBody>
      </p:sp>
    </p:spTree>
    <p:extLst>
      <p:ext uri="{BB962C8B-B14F-4D97-AF65-F5344CB8AC3E}">
        <p14:creationId xmlns:p14="http://schemas.microsoft.com/office/powerpoint/2010/main" val="3109417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38</a:t>
            </a:fld>
            <a:endParaRPr lang="en-US"/>
          </a:p>
        </p:txBody>
      </p:sp>
    </p:spTree>
    <p:extLst>
      <p:ext uri="{BB962C8B-B14F-4D97-AF65-F5344CB8AC3E}">
        <p14:creationId xmlns:p14="http://schemas.microsoft.com/office/powerpoint/2010/main" val="1838169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39</a:t>
            </a:fld>
            <a:endParaRPr lang="en-US"/>
          </a:p>
        </p:txBody>
      </p:sp>
    </p:spTree>
    <p:extLst>
      <p:ext uri="{BB962C8B-B14F-4D97-AF65-F5344CB8AC3E}">
        <p14:creationId xmlns:p14="http://schemas.microsoft.com/office/powerpoint/2010/main" val="400116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a:t>
            </a:fld>
            <a:endParaRPr lang="en-US"/>
          </a:p>
        </p:txBody>
      </p:sp>
    </p:spTree>
    <p:extLst>
      <p:ext uri="{BB962C8B-B14F-4D97-AF65-F5344CB8AC3E}">
        <p14:creationId xmlns:p14="http://schemas.microsoft.com/office/powerpoint/2010/main" val="2286659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40</a:t>
            </a:fld>
            <a:endParaRPr lang="en-US"/>
          </a:p>
        </p:txBody>
      </p:sp>
    </p:spTree>
    <p:extLst>
      <p:ext uri="{BB962C8B-B14F-4D97-AF65-F5344CB8AC3E}">
        <p14:creationId xmlns:p14="http://schemas.microsoft.com/office/powerpoint/2010/main" val="2500056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41</a:t>
            </a:fld>
            <a:endParaRPr lang="en-US"/>
          </a:p>
        </p:txBody>
      </p:sp>
    </p:spTree>
    <p:extLst>
      <p:ext uri="{BB962C8B-B14F-4D97-AF65-F5344CB8AC3E}">
        <p14:creationId xmlns:p14="http://schemas.microsoft.com/office/powerpoint/2010/main" val="944192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42</a:t>
            </a:fld>
            <a:endParaRPr lang="en-US"/>
          </a:p>
        </p:txBody>
      </p:sp>
    </p:spTree>
    <p:extLst>
      <p:ext uri="{BB962C8B-B14F-4D97-AF65-F5344CB8AC3E}">
        <p14:creationId xmlns:p14="http://schemas.microsoft.com/office/powerpoint/2010/main" val="4064400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43</a:t>
            </a:fld>
            <a:endParaRPr lang="en-US"/>
          </a:p>
        </p:txBody>
      </p:sp>
    </p:spTree>
    <p:extLst>
      <p:ext uri="{BB962C8B-B14F-4D97-AF65-F5344CB8AC3E}">
        <p14:creationId xmlns:p14="http://schemas.microsoft.com/office/powerpoint/2010/main" val="1896943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44</a:t>
            </a:fld>
            <a:endParaRPr lang="en-US"/>
          </a:p>
        </p:txBody>
      </p:sp>
    </p:spTree>
    <p:extLst>
      <p:ext uri="{BB962C8B-B14F-4D97-AF65-F5344CB8AC3E}">
        <p14:creationId xmlns:p14="http://schemas.microsoft.com/office/powerpoint/2010/main" val="73905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a:t>
            </a:fld>
            <a:endParaRPr lang="en-US"/>
          </a:p>
        </p:txBody>
      </p:sp>
    </p:spTree>
    <p:extLst>
      <p:ext uri="{BB962C8B-B14F-4D97-AF65-F5344CB8AC3E}">
        <p14:creationId xmlns:p14="http://schemas.microsoft.com/office/powerpoint/2010/main" val="383407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a:t>
            </a:fld>
            <a:endParaRPr lang="en-US"/>
          </a:p>
        </p:txBody>
      </p:sp>
    </p:spTree>
    <p:extLst>
      <p:ext uri="{BB962C8B-B14F-4D97-AF65-F5344CB8AC3E}">
        <p14:creationId xmlns:p14="http://schemas.microsoft.com/office/powerpoint/2010/main" val="128339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7</a:t>
            </a:fld>
            <a:endParaRPr lang="en-US"/>
          </a:p>
        </p:txBody>
      </p:sp>
    </p:spTree>
    <p:extLst>
      <p:ext uri="{BB962C8B-B14F-4D97-AF65-F5344CB8AC3E}">
        <p14:creationId xmlns:p14="http://schemas.microsoft.com/office/powerpoint/2010/main" val="422963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8</a:t>
            </a:fld>
            <a:endParaRPr lang="en-US"/>
          </a:p>
        </p:txBody>
      </p:sp>
    </p:spTree>
    <p:extLst>
      <p:ext uri="{BB962C8B-B14F-4D97-AF65-F5344CB8AC3E}">
        <p14:creationId xmlns:p14="http://schemas.microsoft.com/office/powerpoint/2010/main" val="277702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9</a:t>
            </a:fld>
            <a:endParaRPr lang="en-US"/>
          </a:p>
        </p:txBody>
      </p:sp>
    </p:spTree>
    <p:extLst>
      <p:ext uri="{BB962C8B-B14F-4D97-AF65-F5344CB8AC3E}">
        <p14:creationId xmlns:p14="http://schemas.microsoft.com/office/powerpoint/2010/main" val="285253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A95825-18F9-2346-597D-5B47CC3DB7C1}"/>
              </a:ext>
            </a:extLst>
          </p:cNvPr>
          <p:cNvSpPr/>
          <p:nvPr userDrawn="1"/>
        </p:nvSpPr>
        <p:spPr>
          <a:xfrm>
            <a:off x="0" y="0"/>
            <a:ext cx="12192000" cy="6858000"/>
          </a:xfrm>
          <a:prstGeom prst="rect">
            <a:avLst/>
          </a:prstGeom>
          <a:solidFill>
            <a:srgbClr val="7CB7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B3FE-AF8B-49C5-B297-DA4921DB253D}"/>
              </a:ext>
            </a:extLst>
          </p:cNvPr>
          <p:cNvSpPr>
            <a:spLocks noGrp="1"/>
          </p:cNvSpPr>
          <p:nvPr>
            <p:ph type="ctrTitle"/>
          </p:nvPr>
        </p:nvSpPr>
        <p:spPr>
          <a:xfrm>
            <a:off x="1524000" y="1776333"/>
            <a:ext cx="9144000" cy="1733629"/>
          </a:xfrm>
        </p:spPr>
        <p:txBody>
          <a:bodyPr anchor="ctr">
            <a:normAutofit/>
          </a:bodyPr>
          <a:lstStyle>
            <a:lvl1pPr algn="ctr">
              <a:defRPr sz="4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021099A-6BAB-4C14-165A-563E526C4E0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93DDE7E2-8A76-900D-BB56-108A846068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7489" b="47489"/>
          <a:stretch/>
        </p:blipFill>
        <p:spPr>
          <a:xfrm>
            <a:off x="0" y="6245816"/>
            <a:ext cx="12192000" cy="612183"/>
          </a:xfrm>
          <a:prstGeom prst="rect">
            <a:avLst/>
          </a:prstGeom>
        </p:spPr>
      </p:pic>
      <p:sp>
        <p:nvSpPr>
          <p:cNvPr id="10" name="Rectangle 9">
            <a:extLst>
              <a:ext uri="{FF2B5EF4-FFF2-40B4-BE49-F238E27FC236}">
                <a16:creationId xmlns:a16="http://schemas.microsoft.com/office/drawing/2014/main" id="{EEDFABF9-5540-0B3C-21E6-AEA7F142721D}"/>
              </a:ext>
            </a:extLst>
          </p:cNvPr>
          <p:cNvSpPr/>
          <p:nvPr userDrawn="1"/>
        </p:nvSpPr>
        <p:spPr>
          <a:xfrm>
            <a:off x="0" y="6174563"/>
            <a:ext cx="12192000" cy="142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3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6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FEFB-6306-280C-5544-27FDCB3B2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8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500F6-54A9-C200-0B68-F31B8D82028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BAB54-73C9-5875-0C15-F70CDE291E2F}"/>
              </a:ext>
            </a:extLst>
          </p:cNvPr>
          <p:cNvSpPr>
            <a:spLocks noGrp="1"/>
          </p:cNvSpPr>
          <p:nvPr>
            <p:ph type="title"/>
          </p:nvPr>
        </p:nvSpPr>
        <p:spPr>
          <a:xfrm>
            <a:off x="831850" y="1709739"/>
            <a:ext cx="10515600" cy="1719262"/>
          </a:xfrm>
        </p:spPr>
        <p:txBody>
          <a:bodyPr anchor="ctr">
            <a:normAutofit/>
          </a:bodyPr>
          <a:lstStyle>
            <a:lvl1pPr algn="ctr">
              <a:defRPr sz="42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05284D8-86FC-529F-8CA6-EC2065AEA470}"/>
              </a:ext>
            </a:extLst>
          </p:cNvPr>
          <p:cNvSpPr>
            <a:spLocks noGrp="1"/>
          </p:cNvSpPr>
          <p:nvPr>
            <p:ph type="body" idx="1"/>
          </p:nvPr>
        </p:nvSpPr>
        <p:spPr>
          <a:xfrm>
            <a:off x="831850" y="3506387"/>
            <a:ext cx="10515600" cy="683873"/>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1E5194EA-0E2B-F5E0-2DB3-E2B89AD6E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924" t="55418" b="40494"/>
          <a:stretch/>
        </p:blipFill>
        <p:spPr>
          <a:xfrm>
            <a:off x="0" y="6272212"/>
            <a:ext cx="12192000" cy="585788"/>
          </a:xfrm>
          <a:prstGeom prst="rect">
            <a:avLst/>
          </a:prstGeom>
          <a:ln>
            <a:noFill/>
          </a:ln>
        </p:spPr>
      </p:pic>
      <p:sp>
        <p:nvSpPr>
          <p:cNvPr id="4" name="Rectangle 3">
            <a:extLst>
              <a:ext uri="{FF2B5EF4-FFF2-40B4-BE49-F238E27FC236}">
                <a16:creationId xmlns:a16="http://schemas.microsoft.com/office/drawing/2014/main" id="{A5E79AFF-24DC-1943-5A33-FF4F6B28A7C4}"/>
              </a:ext>
            </a:extLst>
          </p:cNvPr>
          <p:cNvSpPr/>
          <p:nvPr userDrawn="1"/>
        </p:nvSpPr>
        <p:spPr>
          <a:xfrm>
            <a:off x="0" y="6205491"/>
            <a:ext cx="12192000" cy="1420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0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E489E-F72C-6EB0-0C14-46452831E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E4AF8F-B738-8600-0C75-F7229BD99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6C786EB-4BD2-64C6-7B2E-D2982B4777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0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3874-A346-0507-4D2D-023FB12B1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D8016-C2B5-1EF3-D750-7E2725CFF562}"/>
              </a:ext>
            </a:extLst>
          </p:cNvPr>
          <p:cNvSpPr>
            <a:spLocks noGrp="1"/>
          </p:cNvSpPr>
          <p:nvPr>
            <p:ph type="body" idx="1"/>
          </p:nvPr>
        </p:nvSpPr>
        <p:spPr>
          <a:xfrm>
            <a:off x="839788" y="1681163"/>
            <a:ext cx="5157787"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8C7CA-DAF7-6608-88D6-2675CFDA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8F7-BAAC-A027-A30E-50567EEC3752}"/>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548D1-A50A-33D2-1D5B-5C0683DC0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56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EE57-F736-6C37-4F9E-E49462B7D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0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61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442B-357F-A81A-A2AD-1B9BE400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E9D44-C3AD-F23B-7534-8FE3AF417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E66533-992E-60CB-6BEC-00A0A4C9A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012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6A1E-3674-8D0C-E603-13C618BB9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573571-E461-6EF7-C146-AFEB0676B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353CDE-DF56-A716-5387-670F59F0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720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7CAAEE-FB23-2501-3E99-BFD395027496}"/>
              </a:ext>
            </a:extLst>
          </p:cNvPr>
          <p:cNvPicPr>
            <a:picLocks noChangeAspect="1"/>
          </p:cNvPicPr>
          <p:nvPr userDrawn="1"/>
        </p:nvPicPr>
        <p:blipFill>
          <a:blip r:embed="rId12">
            <a:alphaModFix amt="5000"/>
          </a:blip>
          <a:stretch>
            <a:fillRect/>
          </a:stretch>
        </p:blipFill>
        <p:spPr>
          <a:xfrm>
            <a:off x="5354002" y="2636876"/>
            <a:ext cx="8427560" cy="3789574"/>
          </a:xfrm>
          <a:prstGeom prst="rect">
            <a:avLst/>
          </a:prstGeom>
        </p:spPr>
      </p:pic>
      <p:sp>
        <p:nvSpPr>
          <p:cNvPr id="8" name="Rectangle 7">
            <a:extLst>
              <a:ext uri="{FF2B5EF4-FFF2-40B4-BE49-F238E27FC236}">
                <a16:creationId xmlns:a16="http://schemas.microsoft.com/office/drawing/2014/main" id="{A25011B6-0D93-A3A7-22F4-38FA5C761339}"/>
              </a:ext>
            </a:extLst>
          </p:cNvPr>
          <p:cNvSpPr/>
          <p:nvPr userDrawn="1"/>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021E8A7-3CF0-A834-4520-2FD7310A45C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0" name="Rectangle 9">
            <a:extLst>
              <a:ext uri="{FF2B5EF4-FFF2-40B4-BE49-F238E27FC236}">
                <a16:creationId xmlns:a16="http://schemas.microsoft.com/office/drawing/2014/main" id="{4CA3B68B-C8D1-2A06-DA51-DD8F7E006E01}"/>
              </a:ext>
            </a:extLst>
          </p:cNvPr>
          <p:cNvSpPr/>
          <p:nvPr userDrawn="1"/>
        </p:nvSpPr>
        <p:spPr>
          <a:xfrm>
            <a:off x="0" y="0"/>
            <a:ext cx="1658679" cy="233916"/>
          </a:xfrm>
          <a:prstGeom prst="rect">
            <a:avLst/>
          </a:prstGeom>
          <a:solidFill>
            <a:srgbClr val="0B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5F28D10-7B79-756C-E3DA-365EB386B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7FF5D8-6929-28A0-5FFA-46B61F974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82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b="0" i="0" kern="1200">
          <a:solidFill>
            <a:srgbClr val="DB4326"/>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Patricia.Grandieu@PikesPeak.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deborah.licht@PikesPeak.edu"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chart" Target="../charts/chart8.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jpeg"/><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ideo" Target="https://player.vimeo.com/video/1036169851?app_id=122963" TargetMode="External"/><Relationship Id="rId6" Type="http://schemas.openxmlformats.org/officeDocument/2006/relationships/image" Target="../media/image2.emf"/><Relationship Id="rId5" Type="http://schemas.openxmlformats.org/officeDocument/2006/relationships/image" Target="../media/image36.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2.sv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hyperlink" Target="https://www.mtnwestcc.org/event-details/fall-2024-conference"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971901D-79F1-E0AD-8E96-1234C8822925}"/>
              </a:ext>
            </a:extLst>
          </p:cNvPr>
          <p:cNvSpPr>
            <a:spLocks noGrp="1"/>
          </p:cNvSpPr>
          <p:nvPr>
            <p:ph type="title" idx="4294967295"/>
          </p:nvPr>
        </p:nvSpPr>
        <p:spPr/>
        <p:txBody>
          <a:bodyPr/>
          <a:lstStyle/>
          <a:p>
            <a:r>
              <a:rPr lang="en-US" dirty="0"/>
              <a:t>Professional Development Week | President’s Address </a:t>
            </a:r>
          </a:p>
        </p:txBody>
      </p:sp>
      <p:pic>
        <p:nvPicPr>
          <p:cNvPr id="17" name="Picture Placeholder 3" descr="Image of Pikes Peak State College’s CHES Campus.">
            <a:extLst>
              <a:ext uri="{FF2B5EF4-FFF2-40B4-BE49-F238E27FC236}">
                <a16:creationId xmlns:a16="http://schemas.microsoft.com/office/drawing/2014/main" id="{6B449551-A9EA-5F68-F7B9-907FADF3E7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893"/>
            <a:ext cx="12192001" cy="6857107"/>
          </a:xfrm>
          <a:prstGeom prst="rect">
            <a:avLst/>
          </a:prstGeom>
          <a:solidFill>
            <a:schemeClr val="bg2">
              <a:lumMod val="90000"/>
            </a:schemeClr>
          </a:solidFill>
        </p:spPr>
      </p:pic>
      <p:pic>
        <p:nvPicPr>
          <p:cNvPr id="8" name="Picture 7" descr="Pikes Peak State College Logo.">
            <a:extLst>
              <a:ext uri="{FF2B5EF4-FFF2-40B4-BE49-F238E27FC236}">
                <a16:creationId xmlns:a16="http://schemas.microsoft.com/office/drawing/2014/main" id="{FA2069AD-E380-5010-6678-BAC06830E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3053" y="831456"/>
            <a:ext cx="2029673" cy="1183976"/>
          </a:xfrm>
          <a:prstGeom prst="rect">
            <a:avLst/>
          </a:prstGeom>
        </p:spPr>
      </p:pic>
      <p:sp>
        <p:nvSpPr>
          <p:cNvPr id="15" name="CORE SLIDES">
            <a:extLst>
              <a:ext uri="{FF2B5EF4-FFF2-40B4-BE49-F238E27FC236}">
                <a16:creationId xmlns:a16="http://schemas.microsoft.com/office/drawing/2014/main" id="{AC376709-A9A8-F10B-56DD-16C6D2FCEDE2}"/>
              </a:ext>
            </a:extLst>
          </p:cNvPr>
          <p:cNvSpPr txBox="1"/>
          <p:nvPr/>
        </p:nvSpPr>
        <p:spPr>
          <a:xfrm>
            <a:off x="6750905" y="723820"/>
            <a:ext cx="5778049" cy="1082590"/>
          </a:xfrm>
          <a:prstGeom prst="rect">
            <a:avLst/>
          </a:prstGeom>
          <a:ln w="12700">
            <a:miter lim="400000"/>
          </a:ln>
          <a:extLst>
            <a:ext uri="{C572A759-6A51-4108-AA02-DFA0A04FC94B}">
              <ma14:wrappingTextBoxFlag xmlns="" xmlns:ma14="http://schemas.microsoft.com/office/mac/drawingml/2011/main" val="1"/>
            </a:ext>
          </a:extLst>
        </p:spPr>
        <p:txBody>
          <a:bodyPr wrap="square" lIns="25393" tIns="25393" rIns="25393" bIns="25393" anchor="ctr">
            <a:spAutoFit/>
          </a:bodyPr>
          <a:lstStyle/>
          <a:p>
            <a:pPr>
              <a:lnSpc>
                <a:spcPts val="3999"/>
              </a:lnSpc>
              <a:defRPr sz="12000" cap="none" spc="0">
                <a:latin typeface="+mj-lt"/>
                <a:ea typeface="+mj-ea"/>
                <a:cs typeface="+mj-cs"/>
                <a:sym typeface="Lato Light"/>
              </a:defRPr>
            </a:pPr>
            <a:r>
              <a:rPr lang="en-US" sz="3999" b="1" dirty="0">
                <a:latin typeface="Source Sans Pro" panose="020B0503030403020204" pitchFamily="34" charset="0"/>
                <a:ea typeface="Source Sans Pro" panose="020B0503030403020204" pitchFamily="34" charset="0"/>
              </a:rPr>
              <a:t>PROFESSIONAL DEVELOPMENT WEEK</a:t>
            </a:r>
            <a:endParaRPr sz="3999" b="1" dirty="0">
              <a:latin typeface="Source Sans Pro" panose="020B0503030403020204" pitchFamily="34" charset="0"/>
              <a:ea typeface="Source Sans Pro" panose="020B0503030403020204" pitchFamily="34" charset="0"/>
            </a:endParaRPr>
          </a:p>
        </p:txBody>
      </p:sp>
      <p:sp>
        <p:nvSpPr>
          <p:cNvPr id="16" name="PRESENTATION TEMPLATE">
            <a:extLst>
              <a:ext uri="{FF2B5EF4-FFF2-40B4-BE49-F238E27FC236}">
                <a16:creationId xmlns:a16="http://schemas.microsoft.com/office/drawing/2014/main" id="{0DDEBB53-3ECD-BB88-D3F6-025D1845D992}"/>
              </a:ext>
            </a:extLst>
          </p:cNvPr>
          <p:cNvSpPr txBox="1"/>
          <p:nvPr/>
        </p:nvSpPr>
        <p:spPr>
          <a:xfrm>
            <a:off x="6750904" y="1747795"/>
            <a:ext cx="5778049" cy="360726"/>
          </a:xfrm>
          <a:prstGeom prst="rect">
            <a:avLst/>
          </a:prstGeom>
          <a:ln w="12700">
            <a:miter lim="400000"/>
          </a:ln>
          <a:extLst>
            <a:ext uri="{C572A759-6A51-4108-AA02-DFA0A04FC94B}">
              <ma14:wrappingTextBoxFlag xmlns="" xmlns:ma14="http://schemas.microsoft.com/office/mac/drawingml/2011/main" val="1"/>
            </a:ext>
          </a:extLst>
        </p:spPr>
        <p:txBody>
          <a:bodyPr wrap="square" lIns="25393" tIns="25393" rIns="25393" bIns="25393">
            <a:spAutoFit/>
          </a:bodyPr>
          <a:lstStyle>
            <a:lvl1pPr algn="ctr"/>
          </a:lstStyle>
          <a:p>
            <a:pPr algn="l"/>
            <a:r>
              <a:rPr lang="en-US" sz="1800" dirty="0">
                <a:latin typeface="Source Sans Pro Light" panose="020B0503030403020204" pitchFamily="34" charset="0"/>
                <a:ea typeface="Source Sans Pro Light" panose="020B0503030403020204" pitchFamily="34" charset="0"/>
              </a:rPr>
              <a:t>PRESIDENT’S ADDRESS SPRING 2025</a:t>
            </a:r>
            <a:endParaRPr sz="1800" dirty="0">
              <a:latin typeface="Source Sans Pro Light" panose="020B0503030403020204" pitchFamily="34" charset="0"/>
              <a:ea typeface="Source Sans Pro Light" panose="020B0503030403020204" pitchFamily="34" charset="0"/>
            </a:endParaRPr>
          </a:p>
        </p:txBody>
      </p:sp>
      <p:cxnSp>
        <p:nvCxnSpPr>
          <p:cNvPr id="3" name="Straight Connector 2">
            <a:extLst>
              <a:ext uri="{FF2B5EF4-FFF2-40B4-BE49-F238E27FC236}">
                <a16:creationId xmlns:a16="http://schemas.microsoft.com/office/drawing/2014/main" id="{A7D190D3-0AE5-8B08-12BB-C0C6581D4D08}"/>
              </a:ext>
              <a:ext uri="{C183D7F6-B498-43B3-948B-1728B52AA6E4}">
                <adec:decorative xmlns:adec="http://schemas.microsoft.com/office/drawing/2017/decorative" val="1"/>
              </a:ext>
            </a:extLst>
          </p:cNvPr>
          <p:cNvCxnSpPr>
            <a:cxnSpLocks/>
          </p:cNvCxnSpPr>
          <p:nvPr/>
        </p:nvCxnSpPr>
        <p:spPr>
          <a:xfrm>
            <a:off x="6611815" y="747266"/>
            <a:ext cx="0" cy="1291612"/>
          </a:xfrm>
          <a:prstGeom prst="line">
            <a:avLst/>
          </a:prstGeom>
          <a:ln w="28575">
            <a:solidFill>
              <a:srgbClr val="7CB7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97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F36F-423F-1C58-75CB-51074EF6DE44}"/>
              </a:ext>
            </a:extLst>
          </p:cNvPr>
          <p:cNvSpPr>
            <a:spLocks noGrp="1"/>
          </p:cNvSpPr>
          <p:nvPr>
            <p:ph type="title"/>
          </p:nvPr>
        </p:nvSpPr>
        <p:spPr>
          <a:xfrm>
            <a:off x="838200" y="247895"/>
            <a:ext cx="10515600" cy="1076813"/>
          </a:xfrm>
        </p:spPr>
        <p:txBody>
          <a:bodyPr/>
          <a:lstStyle/>
          <a:p>
            <a:r>
              <a:rPr lang="en-US" dirty="0">
                <a:latin typeface="Calibri" panose="020F0502020204030204" pitchFamily="34" charset="0"/>
                <a:cs typeface="Calibri" panose="020F0502020204030204" pitchFamily="34" charset="0"/>
              </a:rPr>
              <a:t>Reserve Balance History</a:t>
            </a:r>
          </a:p>
        </p:txBody>
      </p:sp>
      <p:graphicFrame>
        <p:nvGraphicFramePr>
          <p:cNvPr id="7" name="Content Placeholder 5" descr="Line chart titled 'Reserve Balance History,' showing reserves in millions of dollars from FY15 to FY24. The chart begins at $38.5 million in FY15, peaks at $45.8 million in FY16, and dips to $31.1 million in FY20. It then rises steadily to $49.1 million in FY24. Each fiscal year is labeled along the x-axis, and reserve amounts are marked on the line.">
            <a:extLst>
              <a:ext uri="{FF2B5EF4-FFF2-40B4-BE49-F238E27FC236}">
                <a16:creationId xmlns:a16="http://schemas.microsoft.com/office/drawing/2014/main" id="{3038C6AB-4CA7-CD50-9994-1C3B6C6EF350}"/>
              </a:ext>
            </a:extLst>
          </p:cNvPr>
          <p:cNvGraphicFramePr>
            <a:graphicFrameLocks/>
          </p:cNvGraphicFramePr>
          <p:nvPr>
            <p:extLst>
              <p:ext uri="{D42A27DB-BD31-4B8C-83A1-F6EECF244321}">
                <p14:modId xmlns:p14="http://schemas.microsoft.com/office/powerpoint/2010/main" val="191707726"/>
              </p:ext>
            </p:extLst>
          </p:nvPr>
        </p:nvGraphicFramePr>
        <p:xfrm>
          <a:off x="838200" y="1324709"/>
          <a:ext cx="10515600" cy="47478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006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1D1B-ADCE-739A-D40D-0317DD78AD61}"/>
              </a:ext>
            </a:extLst>
          </p:cNvPr>
          <p:cNvSpPr>
            <a:spLocks noGrp="1"/>
          </p:cNvSpPr>
          <p:nvPr>
            <p:ph type="title"/>
          </p:nvPr>
        </p:nvSpPr>
        <p:spPr/>
        <p:txBody>
          <a:bodyPr/>
          <a:lstStyle/>
          <a:p>
            <a:r>
              <a:rPr lang="en-US" dirty="0"/>
              <a:t>Key Budgeting Dates</a:t>
            </a:r>
          </a:p>
        </p:txBody>
      </p:sp>
      <p:sp>
        <p:nvSpPr>
          <p:cNvPr id="3" name="Content Placeholder 2">
            <a:extLst>
              <a:ext uri="{FF2B5EF4-FFF2-40B4-BE49-F238E27FC236}">
                <a16:creationId xmlns:a16="http://schemas.microsoft.com/office/drawing/2014/main" id="{5C890E91-BCF4-B734-4692-754C5601F529}"/>
              </a:ext>
            </a:extLst>
          </p:cNvPr>
          <p:cNvSpPr>
            <a:spLocks noGrp="1"/>
          </p:cNvSpPr>
          <p:nvPr>
            <p:ph idx="1"/>
          </p:nvPr>
        </p:nvSpPr>
        <p:spPr/>
        <p:txBody>
          <a:bodyPr>
            <a:normAutofit/>
          </a:bodyPr>
          <a:lstStyle/>
          <a:p>
            <a:pPr algn="l" rtl="0" fontAlgn="base">
              <a:lnSpc>
                <a:spcPct val="100000"/>
              </a:lnSpc>
              <a:buFont typeface="Arial" panose="020B0604020202020204" pitchFamily="34" charset="0"/>
              <a:buChar char="•"/>
            </a:pPr>
            <a:r>
              <a:rPr lang="en-US" sz="2000" b="1" i="0" dirty="0">
                <a:effectLst/>
                <a:latin typeface="Calibri" panose="020F0502020204030204" pitchFamily="34" charset="0"/>
              </a:rPr>
              <a:t>Staffing Requests: </a:t>
            </a:r>
          </a:p>
          <a:p>
            <a:pPr lvl="1" fontAlgn="base">
              <a:lnSpc>
                <a:spcPct val="100000"/>
              </a:lnSpc>
            </a:pPr>
            <a:r>
              <a:rPr lang="en-US" sz="2000" b="0" i="0" dirty="0">
                <a:effectLst/>
                <a:latin typeface="Calibri" panose="020F0502020204030204" pitchFamily="34" charset="0"/>
              </a:rPr>
              <a:t>2/3 – 2/24 </a:t>
            </a:r>
          </a:p>
          <a:p>
            <a:pPr algn="l" rtl="0" fontAlgn="base">
              <a:lnSpc>
                <a:spcPct val="100000"/>
              </a:lnSpc>
              <a:buFont typeface="Arial" panose="020B0604020202020204" pitchFamily="34" charset="0"/>
              <a:buChar char="•"/>
            </a:pPr>
            <a:r>
              <a:rPr lang="en-US" sz="2000" b="1" i="0" dirty="0">
                <a:effectLst/>
                <a:latin typeface="Calibri" panose="020F0502020204030204" pitchFamily="34" charset="0"/>
              </a:rPr>
              <a:t>Budget Requests (25/26): </a:t>
            </a:r>
          </a:p>
          <a:p>
            <a:pPr lvl="1" fontAlgn="base">
              <a:lnSpc>
                <a:spcPct val="100000"/>
              </a:lnSpc>
            </a:pPr>
            <a:r>
              <a:rPr lang="en-US" sz="2000" b="0" i="0" dirty="0">
                <a:effectLst/>
                <a:latin typeface="Calibri" panose="020F0502020204030204" pitchFamily="34" charset="0"/>
              </a:rPr>
              <a:t>2/24 – 3/14 </a:t>
            </a:r>
          </a:p>
          <a:p>
            <a:pPr algn="l" rtl="0" fontAlgn="base">
              <a:lnSpc>
                <a:spcPct val="100000"/>
              </a:lnSpc>
              <a:buFont typeface="Arial" panose="020B0604020202020204" pitchFamily="34" charset="0"/>
              <a:buChar char="•"/>
            </a:pPr>
            <a:r>
              <a:rPr lang="en-US" sz="2000" b="1" i="0" dirty="0">
                <a:effectLst/>
                <a:latin typeface="Calibri" panose="020F0502020204030204" pitchFamily="34" charset="0"/>
              </a:rPr>
              <a:t>Remodel/Renovation Requests: </a:t>
            </a:r>
          </a:p>
          <a:p>
            <a:pPr lvl="1" fontAlgn="base">
              <a:lnSpc>
                <a:spcPct val="100000"/>
              </a:lnSpc>
            </a:pPr>
            <a:r>
              <a:rPr lang="en-US" sz="2000" b="0" i="0" dirty="0">
                <a:effectLst/>
                <a:latin typeface="Calibri" panose="020F0502020204030204" pitchFamily="34" charset="0"/>
              </a:rPr>
              <a:t>2/24 – 3/14 </a:t>
            </a:r>
          </a:p>
        </p:txBody>
      </p:sp>
      <p:pic>
        <p:nvPicPr>
          <p:cNvPr id="8" name="Picture 7">
            <a:extLst>
              <a:ext uri="{FF2B5EF4-FFF2-40B4-BE49-F238E27FC236}">
                <a16:creationId xmlns:a16="http://schemas.microsoft.com/office/drawing/2014/main" id="{626648FA-297E-C4C8-7266-ADD2643E48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8696" y="1166149"/>
            <a:ext cx="4609847" cy="4525701"/>
          </a:xfrm>
          <a:prstGeom prst="rect">
            <a:avLst/>
          </a:prstGeom>
        </p:spPr>
      </p:pic>
    </p:spTree>
    <p:extLst>
      <p:ext uri="{BB962C8B-B14F-4D97-AF65-F5344CB8AC3E}">
        <p14:creationId xmlns:p14="http://schemas.microsoft.com/office/powerpoint/2010/main" val="1777911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A501CD-3DFE-AD11-4E2F-39C3A92D79C4}"/>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Instructional Services</a:t>
            </a:r>
          </a:p>
        </p:txBody>
      </p:sp>
      <p:pic>
        <p:nvPicPr>
          <p:cNvPr id="10" name="Picture 9">
            <a:extLst>
              <a:ext uri="{FF2B5EF4-FFF2-40B4-BE49-F238E27FC236}">
                <a16:creationId xmlns:a16="http://schemas.microsoft.com/office/drawing/2014/main" id="{C4CD5257-0A47-AFCE-F7DA-8FD0FE3D740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7001" y="1866013"/>
            <a:ext cx="1257997" cy="1257997"/>
          </a:xfrm>
          <a:prstGeom prst="rect">
            <a:avLst/>
          </a:prstGeom>
        </p:spPr>
      </p:pic>
    </p:spTree>
    <p:extLst>
      <p:ext uri="{BB962C8B-B14F-4D97-AF65-F5344CB8AC3E}">
        <p14:creationId xmlns:p14="http://schemas.microsoft.com/office/powerpoint/2010/main" val="4026501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 to Accredidation.">
            <a:extLst>
              <a:ext uri="{FF2B5EF4-FFF2-40B4-BE49-F238E27FC236}">
                <a16:creationId xmlns:a16="http://schemas.microsoft.com/office/drawing/2014/main" id="{B08E8359-9D41-C847-F9EE-90789ADDD7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437"/>
            <a:ext cx="12192000" cy="6350027"/>
          </a:xfrm>
          <a:prstGeom prst="rect">
            <a:avLst/>
          </a:prstGeom>
        </p:spPr>
      </p:pic>
      <p:sp>
        <p:nvSpPr>
          <p:cNvPr id="3" name="Title 2">
            <a:extLst>
              <a:ext uri="{FF2B5EF4-FFF2-40B4-BE49-F238E27FC236}">
                <a16:creationId xmlns:a16="http://schemas.microsoft.com/office/drawing/2014/main" id="{B28BF828-39EC-41C2-737B-44515BBCB458}"/>
              </a:ext>
            </a:extLst>
          </p:cNvPr>
          <p:cNvSpPr>
            <a:spLocks noGrp="1"/>
          </p:cNvSpPr>
          <p:nvPr>
            <p:ph type="title" idx="4294967295"/>
          </p:nvPr>
        </p:nvSpPr>
        <p:spPr>
          <a:xfrm>
            <a:off x="354329" y="-38437"/>
            <a:ext cx="10999471" cy="1195757"/>
          </a:xfrm>
        </p:spPr>
        <p:txBody>
          <a:bodyPr/>
          <a:lstStyle/>
          <a:p>
            <a:r>
              <a:rPr lang="en-US" b="1" dirty="0">
                <a:solidFill>
                  <a:schemeClr val="tx1"/>
                </a:solidFill>
              </a:rPr>
              <a:t>HLC 2025 Comprehensive Evaluation Visit Timeline</a:t>
            </a:r>
          </a:p>
        </p:txBody>
      </p:sp>
      <p:pic>
        <p:nvPicPr>
          <p:cNvPr id="7" name="Picture 6" descr="Mountain Graphic.">
            <a:extLst>
              <a:ext uri="{FF2B5EF4-FFF2-40B4-BE49-F238E27FC236}">
                <a16:creationId xmlns:a16="http://schemas.microsoft.com/office/drawing/2014/main" id="{791D6BD8-0E25-B4C3-3161-19FE526473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8437"/>
            <a:ext cx="12192001" cy="6350027"/>
          </a:xfrm>
          <a:prstGeom prst="rect">
            <a:avLst/>
          </a:prstGeom>
        </p:spPr>
      </p:pic>
      <p:cxnSp>
        <p:nvCxnSpPr>
          <p:cNvPr id="8" name="Straight Connector 7">
            <a:extLst>
              <a:ext uri="{FF2B5EF4-FFF2-40B4-BE49-F238E27FC236}">
                <a16:creationId xmlns:a16="http://schemas.microsoft.com/office/drawing/2014/main" id="{FAF33EBE-CA22-7371-633C-836765E64296}"/>
              </a:ext>
              <a:ext uri="{C183D7F6-B498-43B3-948B-1728B52AA6E4}">
                <adec:decorative xmlns:adec="http://schemas.microsoft.com/office/drawing/2017/decorative" val="1"/>
              </a:ext>
            </a:extLst>
          </p:cNvPr>
          <p:cNvCxnSpPr/>
          <p:nvPr/>
        </p:nvCxnSpPr>
        <p:spPr>
          <a:xfrm flipV="1">
            <a:off x="1069589" y="5309257"/>
            <a:ext cx="1517493" cy="4793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6312E0-5ADE-79A6-7A73-391A1FE50E71}"/>
              </a:ext>
              <a:ext uri="{C183D7F6-B498-43B3-948B-1728B52AA6E4}">
                <adec:decorative xmlns:adec="http://schemas.microsoft.com/office/drawing/2017/decorative" val="1"/>
              </a:ext>
            </a:extLst>
          </p:cNvPr>
          <p:cNvCxnSpPr>
            <a:cxnSpLocks/>
          </p:cNvCxnSpPr>
          <p:nvPr/>
        </p:nvCxnSpPr>
        <p:spPr>
          <a:xfrm flipV="1">
            <a:off x="2568189" y="4988193"/>
            <a:ext cx="1896633" cy="3304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5F670F-9D78-C59E-1AA6-088A7CE94848}"/>
              </a:ext>
              <a:ext uri="{C183D7F6-B498-43B3-948B-1728B52AA6E4}">
                <adec:decorative xmlns:adec="http://schemas.microsoft.com/office/drawing/2017/decorative" val="1"/>
              </a:ext>
            </a:extLst>
          </p:cNvPr>
          <p:cNvCxnSpPr>
            <a:cxnSpLocks/>
          </p:cNvCxnSpPr>
          <p:nvPr/>
        </p:nvCxnSpPr>
        <p:spPr>
          <a:xfrm>
            <a:off x="4464822" y="5018104"/>
            <a:ext cx="2233341" cy="3153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20B5DC-B1B3-51DF-173B-C77DC59E0507}"/>
              </a:ext>
              <a:ext uri="{C183D7F6-B498-43B3-948B-1728B52AA6E4}">
                <adec:decorative xmlns:adec="http://schemas.microsoft.com/office/drawing/2017/decorative" val="1"/>
              </a:ext>
            </a:extLst>
          </p:cNvPr>
          <p:cNvCxnSpPr>
            <a:cxnSpLocks/>
          </p:cNvCxnSpPr>
          <p:nvPr/>
        </p:nvCxnSpPr>
        <p:spPr>
          <a:xfrm flipV="1">
            <a:off x="6698163" y="4732346"/>
            <a:ext cx="2233342" cy="61894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2DED25-09F2-7F08-58AA-4C1909726FA2}"/>
              </a:ext>
              <a:ext uri="{C183D7F6-B498-43B3-948B-1728B52AA6E4}">
                <adec:decorative xmlns:adec="http://schemas.microsoft.com/office/drawing/2017/decorative" val="1"/>
              </a:ext>
            </a:extLst>
          </p:cNvPr>
          <p:cNvCxnSpPr>
            <a:cxnSpLocks/>
          </p:cNvCxnSpPr>
          <p:nvPr/>
        </p:nvCxnSpPr>
        <p:spPr>
          <a:xfrm flipV="1">
            <a:off x="8931505" y="3426400"/>
            <a:ext cx="1684287" cy="13059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5E3086-4955-C037-4D8B-56842A6CC8E7}"/>
              </a:ext>
              <a:ext uri="{C183D7F6-B498-43B3-948B-1728B52AA6E4}">
                <adec:decorative xmlns:adec="http://schemas.microsoft.com/office/drawing/2017/decorative" val="1"/>
              </a:ext>
            </a:extLst>
          </p:cNvPr>
          <p:cNvCxnSpPr>
            <a:cxnSpLocks/>
          </p:cNvCxnSpPr>
          <p:nvPr/>
        </p:nvCxnSpPr>
        <p:spPr>
          <a:xfrm flipV="1">
            <a:off x="10615792" y="1441215"/>
            <a:ext cx="282942" cy="198518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DE22F96-EE74-0722-24C3-993D928EB879}"/>
              </a:ext>
              <a:ext uri="{C183D7F6-B498-43B3-948B-1728B52AA6E4}">
                <adec:decorative xmlns:adec="http://schemas.microsoft.com/office/drawing/2017/decorative" val="1"/>
              </a:ext>
            </a:extLst>
          </p:cNvPr>
          <p:cNvSpPr/>
          <p:nvPr/>
        </p:nvSpPr>
        <p:spPr>
          <a:xfrm>
            <a:off x="10778156" y="1304870"/>
            <a:ext cx="267490" cy="2674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1635C92-9A1F-C92D-A5E7-593B8782ACB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63882" y="271015"/>
            <a:ext cx="1232720" cy="1302597"/>
          </a:xfrm>
          <a:prstGeom prst="rect">
            <a:avLst/>
          </a:prstGeom>
        </p:spPr>
      </p:pic>
      <p:pic>
        <p:nvPicPr>
          <p:cNvPr id="16" name="Picture 15">
            <a:extLst>
              <a:ext uri="{FF2B5EF4-FFF2-40B4-BE49-F238E27FC236}">
                <a16:creationId xmlns:a16="http://schemas.microsoft.com/office/drawing/2014/main" id="{58D3DC9D-CD50-6544-B6C1-D918BFD3A484}"/>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36651" y="2382999"/>
            <a:ext cx="758283" cy="1302597"/>
          </a:xfrm>
          <a:prstGeom prst="rect">
            <a:avLst/>
          </a:prstGeom>
        </p:spPr>
      </p:pic>
      <p:pic>
        <p:nvPicPr>
          <p:cNvPr id="17" name="Picture 16">
            <a:extLst>
              <a:ext uri="{FF2B5EF4-FFF2-40B4-BE49-F238E27FC236}">
                <a16:creationId xmlns:a16="http://schemas.microsoft.com/office/drawing/2014/main" id="{5B7152F0-F5C1-FD96-EF37-AAB26676D816}"/>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52364" y="3685596"/>
            <a:ext cx="758283" cy="1302597"/>
          </a:xfrm>
          <a:prstGeom prst="rect">
            <a:avLst/>
          </a:prstGeom>
        </p:spPr>
      </p:pic>
      <p:pic>
        <p:nvPicPr>
          <p:cNvPr id="18" name="Picture 17">
            <a:extLst>
              <a:ext uri="{FF2B5EF4-FFF2-40B4-BE49-F238E27FC236}">
                <a16:creationId xmlns:a16="http://schemas.microsoft.com/office/drawing/2014/main" id="{3DE461B4-1504-5EF3-1013-3ABCA507EB97}"/>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19022" y="4275990"/>
            <a:ext cx="758283" cy="1302597"/>
          </a:xfrm>
          <a:prstGeom prst="rect">
            <a:avLst/>
          </a:prstGeom>
        </p:spPr>
      </p:pic>
      <p:pic>
        <p:nvPicPr>
          <p:cNvPr id="19" name="Picture 18">
            <a:extLst>
              <a:ext uri="{FF2B5EF4-FFF2-40B4-BE49-F238E27FC236}">
                <a16:creationId xmlns:a16="http://schemas.microsoft.com/office/drawing/2014/main" id="{640A45AC-B5D5-DD10-BBE0-7E9F0F5DE079}"/>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62141" y="3948618"/>
            <a:ext cx="758283" cy="1302597"/>
          </a:xfrm>
          <a:prstGeom prst="rect">
            <a:avLst/>
          </a:prstGeom>
        </p:spPr>
      </p:pic>
      <p:pic>
        <p:nvPicPr>
          <p:cNvPr id="20" name="Picture 19">
            <a:extLst>
              <a:ext uri="{FF2B5EF4-FFF2-40B4-BE49-F238E27FC236}">
                <a16:creationId xmlns:a16="http://schemas.microsoft.com/office/drawing/2014/main" id="{6AFE4E88-F32E-47C3-6D7D-36519781317F}"/>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207941" y="4278818"/>
            <a:ext cx="758283" cy="1302597"/>
          </a:xfrm>
          <a:prstGeom prst="rect">
            <a:avLst/>
          </a:prstGeom>
        </p:spPr>
      </p:pic>
      <p:pic>
        <p:nvPicPr>
          <p:cNvPr id="21" name="Picture 20">
            <a:extLst>
              <a:ext uri="{FF2B5EF4-FFF2-40B4-BE49-F238E27FC236}">
                <a16:creationId xmlns:a16="http://schemas.microsoft.com/office/drawing/2014/main" id="{7DF76073-9414-8DE1-73E8-932F8485058C}"/>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69073" y="4657959"/>
            <a:ext cx="758283" cy="1302597"/>
          </a:xfrm>
          <a:prstGeom prst="rect">
            <a:avLst/>
          </a:prstGeom>
        </p:spPr>
      </p:pic>
      <p:sp>
        <p:nvSpPr>
          <p:cNvPr id="5" name="TextBox 4">
            <a:extLst>
              <a:ext uri="{FF2B5EF4-FFF2-40B4-BE49-F238E27FC236}">
                <a16:creationId xmlns:a16="http://schemas.microsoft.com/office/drawing/2014/main" id="{216860C8-D8C0-09F4-23E5-AF77F9F5A489}"/>
              </a:ext>
            </a:extLst>
          </p:cNvPr>
          <p:cNvSpPr txBox="1"/>
          <p:nvPr/>
        </p:nvSpPr>
        <p:spPr>
          <a:xfrm>
            <a:off x="476250" y="1028322"/>
            <a:ext cx="9786121" cy="2405787"/>
          </a:xfrm>
          <a:prstGeom prst="rect">
            <a:avLst/>
          </a:prstGeom>
          <a:noFill/>
        </p:spPr>
        <p:txBody>
          <a:bodyPr wrap="square" lIns="91440" tIns="45720" rIns="91440" bIns="45720" numCol="2" rtlCol="0" anchor="t">
            <a:spAutoFit/>
          </a:bodyPr>
          <a:lstStyle/>
          <a:p>
            <a:pPr marL="342900" indent="-342900">
              <a:lnSpc>
                <a:spcPct val="150000"/>
              </a:lnSpc>
              <a:spcAft>
                <a:spcPts val="1000"/>
              </a:spcAft>
              <a:buFont typeface="Arial"/>
              <a:buChar char="•"/>
            </a:pPr>
            <a:r>
              <a:rPr lang="en-US" b="1" dirty="0">
                <a:latin typeface="Calibri"/>
                <a:ea typeface="Calibri"/>
                <a:cs typeface="Calibri"/>
              </a:rPr>
              <a:t>Started Spring 2024 </a:t>
            </a: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October 2024: </a:t>
            </a:r>
            <a:r>
              <a:rPr lang="en-US" dirty="0">
                <a:latin typeface="Calibri" panose="020F0502020204030204" pitchFamily="34" charset="0"/>
                <a:cs typeface="Calibri" panose="020F0502020204030204" pitchFamily="34" charset="0"/>
              </a:rPr>
              <a:t>Fall Accreditation Town Hall</a:t>
            </a:r>
            <a:endParaRPr lang="en-US" dirty="0">
              <a:latin typeface="Calibri" panose="020F0502020204030204" pitchFamily="34" charset="0"/>
              <a:ea typeface="Calibri"/>
              <a:cs typeface="Calibri" panose="020F0502020204030204" pitchFamily="34" charset="0"/>
            </a:endParaRPr>
          </a:p>
          <a:p>
            <a:pPr marL="342900" indent="-342900">
              <a:spcAft>
                <a:spcPts val="1000"/>
              </a:spcAft>
              <a:buFont typeface="Arial"/>
              <a:buChar char="•"/>
            </a:pPr>
            <a:r>
              <a:rPr lang="en-US" b="1" dirty="0">
                <a:latin typeface="Calibri" panose="020F0502020204030204" pitchFamily="34" charset="0"/>
                <a:ea typeface="+mn-lt"/>
                <a:cs typeface="Calibri" panose="020F0502020204030204" pitchFamily="34" charset="0"/>
              </a:rPr>
              <a:t>January 2025: </a:t>
            </a:r>
            <a:r>
              <a:rPr lang="en-US" dirty="0">
                <a:latin typeface="Calibri" panose="020F0502020204030204" pitchFamily="34" charset="0"/>
                <a:ea typeface="+mn-lt"/>
                <a:cs typeface="Calibri" panose="020F0502020204030204" pitchFamily="34" charset="0"/>
              </a:rPr>
              <a:t>Spring PDW Accreditation Workshops</a:t>
            </a:r>
          </a:p>
          <a:p>
            <a:pPr marL="342900" indent="-342900">
              <a:lnSpc>
                <a:spcPct val="150000"/>
              </a:lnSpc>
              <a:spcAft>
                <a:spcPts val="1000"/>
              </a:spcAft>
              <a:buFont typeface="Arial"/>
              <a:buChar char="•"/>
            </a:pPr>
            <a:r>
              <a:rPr lang="en-US" b="1" dirty="0">
                <a:latin typeface="Calibri"/>
                <a:ea typeface="Calibri"/>
                <a:cs typeface="Calibri"/>
              </a:rPr>
              <a:t>February 17 &amp; 18: </a:t>
            </a:r>
            <a:r>
              <a:rPr lang="en-US" dirty="0">
                <a:latin typeface="Calibri"/>
                <a:ea typeface="Calibri"/>
                <a:cs typeface="Calibri"/>
              </a:rPr>
              <a:t>Mock Visit </a:t>
            </a: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March 2025: </a:t>
            </a:r>
            <a:r>
              <a:rPr lang="en-US" dirty="0">
                <a:latin typeface="Calibri" panose="020F0502020204030204" pitchFamily="34" charset="0"/>
                <a:cs typeface="Calibri" panose="020F0502020204030204" pitchFamily="34" charset="0"/>
              </a:rPr>
              <a:t>Spring Accreditation Town Hall </a:t>
            </a:r>
            <a:endParaRPr lang="en-US" dirty="0">
              <a:latin typeface="Calibri" panose="020F0502020204030204" pitchFamily="34" charset="0"/>
              <a:ea typeface="Calibri"/>
              <a:cs typeface="Calibri" panose="020F0502020204030204" pitchFamily="34" charset="0"/>
            </a:endParaRP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April 14 &amp; 15, 2025: </a:t>
            </a:r>
            <a:r>
              <a:rPr lang="en-US" dirty="0">
                <a:latin typeface="Calibri" panose="020F0502020204030204" pitchFamily="34" charset="0"/>
                <a:cs typeface="Calibri" panose="020F0502020204030204" pitchFamily="34" charset="0"/>
              </a:rPr>
              <a:t>On-Campus Visit </a:t>
            </a:r>
            <a:endParaRPr lang="en-US" dirty="0">
              <a:latin typeface="Calibri" panose="020F0502020204030204" pitchFamily="34" charset="0"/>
              <a:ea typeface="Calibri"/>
              <a:cs typeface="Calibri" panose="020F0502020204030204" pitchFamily="34" charset="0"/>
            </a:endParaRP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May 2025: </a:t>
            </a:r>
            <a:r>
              <a:rPr lang="en-US" dirty="0">
                <a:latin typeface="Calibri" panose="020F0502020204030204" pitchFamily="34" charset="0"/>
                <a:cs typeface="Calibri" panose="020F0502020204030204" pitchFamily="34" charset="0"/>
              </a:rPr>
              <a:t>Results </a:t>
            </a:r>
            <a:endParaRPr lang="en-US" dirty="0">
              <a:latin typeface="Calibri" panose="020F0502020204030204" pitchFamily="34" charset="0"/>
              <a:ea typeface="Calibri"/>
              <a:cs typeface="Calibri" panose="020F0502020204030204" pitchFamily="34" charset="0"/>
            </a:endParaRPr>
          </a:p>
        </p:txBody>
      </p:sp>
      <p:grpSp>
        <p:nvGrpSpPr>
          <p:cNvPr id="39" name="Group 38">
            <a:extLst>
              <a:ext uri="{FF2B5EF4-FFF2-40B4-BE49-F238E27FC236}">
                <a16:creationId xmlns:a16="http://schemas.microsoft.com/office/drawing/2014/main" id="{2D4BEDEC-8E73-763B-A11C-5AB7DD16079A}"/>
              </a:ext>
              <a:ext uri="{C183D7F6-B498-43B3-948B-1728B52AA6E4}">
                <adec:decorative xmlns:adec="http://schemas.microsoft.com/office/drawing/2017/decorative" val="1"/>
              </a:ext>
            </a:extLst>
          </p:cNvPr>
          <p:cNvGrpSpPr/>
          <p:nvPr/>
        </p:nvGrpSpPr>
        <p:grpSpPr>
          <a:xfrm>
            <a:off x="442911" y="1157320"/>
            <a:ext cx="314744" cy="314744"/>
            <a:chOff x="320991" y="986632"/>
            <a:chExt cx="314744" cy="314744"/>
          </a:xfrm>
        </p:grpSpPr>
        <p:sp>
          <p:nvSpPr>
            <p:cNvPr id="25" name="Oval 24">
              <a:extLst>
                <a:ext uri="{FF2B5EF4-FFF2-40B4-BE49-F238E27FC236}">
                  <a16:creationId xmlns:a16="http://schemas.microsoft.com/office/drawing/2014/main" id="{871AE616-E1DF-8D60-FE8F-10FD42DE1681}"/>
                </a:ext>
              </a:extLst>
            </p:cNvPr>
            <p:cNvSpPr/>
            <p:nvPr/>
          </p:nvSpPr>
          <p:spPr>
            <a:xfrm>
              <a:off x="320991" y="986632"/>
              <a:ext cx="314744" cy="31474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6B619C3-43E0-5C20-F238-08906CE00486}"/>
                </a:ext>
              </a:extLst>
            </p:cNvPr>
            <p:cNvSpPr/>
            <p:nvPr/>
          </p:nvSpPr>
          <p:spPr>
            <a:xfrm>
              <a:off x="397191" y="1062832"/>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B3356876-874E-E100-A948-564A39D4B0CA}"/>
              </a:ext>
              <a:ext uri="{C183D7F6-B498-43B3-948B-1728B52AA6E4}">
                <adec:decorative xmlns:adec="http://schemas.microsoft.com/office/drawing/2017/decorative" val="1"/>
              </a:ext>
            </a:extLst>
          </p:cNvPr>
          <p:cNvGrpSpPr/>
          <p:nvPr/>
        </p:nvGrpSpPr>
        <p:grpSpPr>
          <a:xfrm>
            <a:off x="442911" y="1671198"/>
            <a:ext cx="314744" cy="314744"/>
            <a:chOff x="320991" y="1500510"/>
            <a:chExt cx="314744" cy="314744"/>
          </a:xfrm>
        </p:grpSpPr>
        <p:sp>
          <p:nvSpPr>
            <p:cNvPr id="26" name="Oval 25">
              <a:extLst>
                <a:ext uri="{FF2B5EF4-FFF2-40B4-BE49-F238E27FC236}">
                  <a16:creationId xmlns:a16="http://schemas.microsoft.com/office/drawing/2014/main" id="{806390BA-7156-2CCA-6DAF-528849FEE8EA}"/>
                </a:ext>
              </a:extLst>
            </p:cNvPr>
            <p:cNvSpPr/>
            <p:nvPr/>
          </p:nvSpPr>
          <p:spPr>
            <a:xfrm>
              <a:off x="320991" y="1500510"/>
              <a:ext cx="314744" cy="3147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3" name="Oval 32">
              <a:extLst>
                <a:ext uri="{FF2B5EF4-FFF2-40B4-BE49-F238E27FC236}">
                  <a16:creationId xmlns:a16="http://schemas.microsoft.com/office/drawing/2014/main" id="{C2A75221-8E04-918C-A26D-313A08819ABD}"/>
                </a:ext>
              </a:extLst>
            </p:cNvPr>
            <p:cNvSpPr/>
            <p:nvPr/>
          </p:nvSpPr>
          <p:spPr>
            <a:xfrm>
              <a:off x="397191" y="1576710"/>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6516E64D-35A6-8603-84AF-490BA8411F3E}"/>
              </a:ext>
              <a:ext uri="{C183D7F6-B498-43B3-948B-1728B52AA6E4}">
                <adec:decorative xmlns:adec="http://schemas.microsoft.com/office/drawing/2017/decorative" val="1"/>
              </a:ext>
            </a:extLst>
          </p:cNvPr>
          <p:cNvGrpSpPr/>
          <p:nvPr/>
        </p:nvGrpSpPr>
        <p:grpSpPr>
          <a:xfrm>
            <a:off x="442911" y="2215304"/>
            <a:ext cx="314744" cy="314744"/>
            <a:chOff x="320991" y="2044616"/>
            <a:chExt cx="314744" cy="314744"/>
          </a:xfrm>
        </p:grpSpPr>
        <p:sp>
          <p:nvSpPr>
            <p:cNvPr id="27" name="Oval 26">
              <a:extLst>
                <a:ext uri="{FF2B5EF4-FFF2-40B4-BE49-F238E27FC236}">
                  <a16:creationId xmlns:a16="http://schemas.microsoft.com/office/drawing/2014/main" id="{360AC7C7-9FA9-869A-D6C6-94702D602764}"/>
                </a:ext>
              </a:extLst>
            </p:cNvPr>
            <p:cNvSpPr/>
            <p:nvPr/>
          </p:nvSpPr>
          <p:spPr>
            <a:xfrm>
              <a:off x="320991" y="2044616"/>
              <a:ext cx="314744" cy="3147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4EAD73F-659E-5AC9-552A-D193D346E371}"/>
                </a:ext>
              </a:extLst>
            </p:cNvPr>
            <p:cNvSpPr/>
            <p:nvPr/>
          </p:nvSpPr>
          <p:spPr>
            <a:xfrm>
              <a:off x="397191" y="2120816"/>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6F964356-0CC0-3CE9-19D3-EB971076E486}"/>
              </a:ext>
              <a:ext uri="{C183D7F6-B498-43B3-948B-1728B52AA6E4}">
                <adec:decorative xmlns:adec="http://schemas.microsoft.com/office/drawing/2017/decorative" val="1"/>
              </a:ext>
            </a:extLst>
          </p:cNvPr>
          <p:cNvGrpSpPr/>
          <p:nvPr/>
        </p:nvGrpSpPr>
        <p:grpSpPr>
          <a:xfrm>
            <a:off x="442911" y="2914625"/>
            <a:ext cx="314744" cy="314744"/>
            <a:chOff x="320991" y="2974130"/>
            <a:chExt cx="314744" cy="314744"/>
          </a:xfrm>
        </p:grpSpPr>
        <p:sp>
          <p:nvSpPr>
            <p:cNvPr id="28" name="Oval 27">
              <a:extLst>
                <a:ext uri="{FF2B5EF4-FFF2-40B4-BE49-F238E27FC236}">
                  <a16:creationId xmlns:a16="http://schemas.microsoft.com/office/drawing/2014/main" id="{3F88F8EE-18E1-3342-90DF-DE7C8317BBA9}"/>
                </a:ext>
              </a:extLst>
            </p:cNvPr>
            <p:cNvSpPr/>
            <p:nvPr/>
          </p:nvSpPr>
          <p:spPr>
            <a:xfrm>
              <a:off x="320991" y="2974130"/>
              <a:ext cx="314744" cy="314744"/>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9579543-CF95-DF5D-200E-F513057EE64D}"/>
                </a:ext>
              </a:extLst>
            </p:cNvPr>
            <p:cNvSpPr/>
            <p:nvPr/>
          </p:nvSpPr>
          <p:spPr>
            <a:xfrm>
              <a:off x="397191" y="3046615"/>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65E0CFFC-BD47-460B-07C1-E6DB01CCD8A9}"/>
              </a:ext>
              <a:ext uri="{C183D7F6-B498-43B3-948B-1728B52AA6E4}">
                <adec:decorative xmlns:adec="http://schemas.microsoft.com/office/drawing/2017/decorative" val="1"/>
              </a:ext>
            </a:extLst>
          </p:cNvPr>
          <p:cNvGrpSpPr/>
          <p:nvPr/>
        </p:nvGrpSpPr>
        <p:grpSpPr>
          <a:xfrm>
            <a:off x="5241621" y="1157320"/>
            <a:ext cx="314744" cy="314744"/>
            <a:chOff x="5119701" y="986632"/>
            <a:chExt cx="314744" cy="314744"/>
          </a:xfrm>
        </p:grpSpPr>
        <p:sp>
          <p:nvSpPr>
            <p:cNvPr id="29" name="Oval 28">
              <a:extLst>
                <a:ext uri="{FF2B5EF4-FFF2-40B4-BE49-F238E27FC236}">
                  <a16:creationId xmlns:a16="http://schemas.microsoft.com/office/drawing/2014/main" id="{1EB17E2E-06FB-7F79-7D18-EDDFE62AB97D}"/>
                </a:ext>
              </a:extLst>
            </p:cNvPr>
            <p:cNvSpPr/>
            <p:nvPr/>
          </p:nvSpPr>
          <p:spPr>
            <a:xfrm>
              <a:off x="5119701" y="986632"/>
              <a:ext cx="314744" cy="314744"/>
            </a:xfrm>
            <a:prstGeom prst="ellipse">
              <a:avLst/>
            </a:prstGeom>
            <a:solidFill>
              <a:srgbClr val="DB4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81F0DB5-0E7B-350E-7A35-3175C6C2C131}"/>
                </a:ext>
              </a:extLst>
            </p:cNvPr>
            <p:cNvSpPr/>
            <p:nvPr/>
          </p:nvSpPr>
          <p:spPr>
            <a:xfrm>
              <a:off x="5193916" y="1062832"/>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014BDDCA-8B31-115D-46B0-5EA4589BDB74}"/>
              </a:ext>
              <a:ext uri="{C183D7F6-B498-43B3-948B-1728B52AA6E4}">
                <adec:decorative xmlns:adec="http://schemas.microsoft.com/office/drawing/2017/decorative" val="1"/>
              </a:ext>
            </a:extLst>
          </p:cNvPr>
          <p:cNvGrpSpPr/>
          <p:nvPr/>
        </p:nvGrpSpPr>
        <p:grpSpPr>
          <a:xfrm>
            <a:off x="5241621" y="1671198"/>
            <a:ext cx="314744" cy="314744"/>
            <a:chOff x="5119701" y="1500510"/>
            <a:chExt cx="314744" cy="314744"/>
          </a:xfrm>
        </p:grpSpPr>
        <p:sp>
          <p:nvSpPr>
            <p:cNvPr id="30" name="Oval 29">
              <a:extLst>
                <a:ext uri="{FF2B5EF4-FFF2-40B4-BE49-F238E27FC236}">
                  <a16:creationId xmlns:a16="http://schemas.microsoft.com/office/drawing/2014/main" id="{5F06C92A-70B3-CDB8-6404-BA03113CDBEB}"/>
                </a:ext>
              </a:extLst>
            </p:cNvPr>
            <p:cNvSpPr/>
            <p:nvPr/>
          </p:nvSpPr>
          <p:spPr>
            <a:xfrm>
              <a:off x="5119701" y="1500510"/>
              <a:ext cx="314744" cy="3147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5F95EE0-0DC4-C9B4-F85D-EB3B77B656E9}"/>
                </a:ext>
              </a:extLst>
            </p:cNvPr>
            <p:cNvSpPr/>
            <p:nvPr/>
          </p:nvSpPr>
          <p:spPr>
            <a:xfrm>
              <a:off x="5193916" y="1576710"/>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8CEEDDE5-E63F-6888-4A9A-55E9054375A8}"/>
              </a:ext>
              <a:ext uri="{C183D7F6-B498-43B3-948B-1728B52AA6E4}">
                <adec:decorative xmlns:adec="http://schemas.microsoft.com/office/drawing/2017/decorative" val="1"/>
              </a:ext>
            </a:extLst>
          </p:cNvPr>
          <p:cNvGrpSpPr/>
          <p:nvPr/>
        </p:nvGrpSpPr>
        <p:grpSpPr>
          <a:xfrm>
            <a:off x="5241621" y="2207746"/>
            <a:ext cx="314744" cy="314744"/>
            <a:chOff x="5119701" y="2037058"/>
            <a:chExt cx="314744" cy="314744"/>
          </a:xfrm>
        </p:grpSpPr>
        <p:sp>
          <p:nvSpPr>
            <p:cNvPr id="31" name="Oval 30">
              <a:extLst>
                <a:ext uri="{FF2B5EF4-FFF2-40B4-BE49-F238E27FC236}">
                  <a16:creationId xmlns:a16="http://schemas.microsoft.com/office/drawing/2014/main" id="{A9932926-1484-6720-9AF4-90EB12286DA5}"/>
                </a:ext>
              </a:extLst>
            </p:cNvPr>
            <p:cNvSpPr/>
            <p:nvPr/>
          </p:nvSpPr>
          <p:spPr>
            <a:xfrm>
              <a:off x="5119701" y="2037058"/>
              <a:ext cx="314744" cy="314744"/>
            </a:xfrm>
            <a:prstGeom prst="ellipse">
              <a:avLst/>
            </a:prstGeom>
            <a:solidFill>
              <a:srgbClr val="7CB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F7AAC82-7947-07BA-F879-E570A09FD60D}"/>
                </a:ext>
              </a:extLst>
            </p:cNvPr>
            <p:cNvSpPr/>
            <p:nvPr/>
          </p:nvSpPr>
          <p:spPr>
            <a:xfrm>
              <a:off x="5193916" y="2113258"/>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6893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9E0E-C41B-10DF-767A-830BFC8707A8}"/>
              </a:ext>
            </a:extLst>
          </p:cNvPr>
          <p:cNvSpPr>
            <a:spLocks noGrp="1"/>
          </p:cNvSpPr>
          <p:nvPr>
            <p:ph type="title" idx="4294967295"/>
          </p:nvPr>
        </p:nvSpPr>
        <p:spPr/>
        <p:txBody>
          <a:bodyPr/>
          <a:lstStyle/>
          <a:p>
            <a:r>
              <a:rPr lang="en-US" dirty="0"/>
              <a:t>Criteria for Accreditation</a:t>
            </a:r>
          </a:p>
        </p:txBody>
      </p:sp>
      <p:sp>
        <p:nvSpPr>
          <p:cNvPr id="40" name="TextBox 39">
            <a:extLst>
              <a:ext uri="{FF2B5EF4-FFF2-40B4-BE49-F238E27FC236}">
                <a16:creationId xmlns:a16="http://schemas.microsoft.com/office/drawing/2014/main" id="{D960C049-715F-B40A-D8F6-5B80921522EB}"/>
              </a:ext>
            </a:extLst>
          </p:cNvPr>
          <p:cNvSpPr txBox="1"/>
          <p:nvPr/>
        </p:nvSpPr>
        <p:spPr>
          <a:xfrm>
            <a:off x="471057" y="3120715"/>
            <a:ext cx="11249887" cy="400110"/>
          </a:xfrm>
          <a:prstGeom prst="rect">
            <a:avLst/>
          </a:prstGeom>
          <a:noFill/>
        </p:spPr>
        <p:txBody>
          <a:bodyPr wrap="square" lIns="91440" tIns="45720" rIns="91440" bIns="45720" rtlCol="0" anchor="t">
            <a:spAutoFit/>
          </a:bodyPr>
          <a:lstStyle/>
          <a:p>
            <a:pPr>
              <a:spcAft>
                <a:spcPts val="1600"/>
              </a:spcAft>
            </a:pPr>
            <a:r>
              <a:rPr lang="en-US" sz="2000" b="1">
                <a:solidFill>
                  <a:schemeClr val="accent6"/>
                </a:solidFill>
                <a:latin typeface="Calibri"/>
                <a:cs typeface="Calibri"/>
              </a:rPr>
              <a:t>The Five criteria for accreditation:</a:t>
            </a:r>
          </a:p>
        </p:txBody>
      </p:sp>
      <p:sp>
        <p:nvSpPr>
          <p:cNvPr id="4" name="TextBox 3">
            <a:extLst>
              <a:ext uri="{FF2B5EF4-FFF2-40B4-BE49-F238E27FC236}">
                <a16:creationId xmlns:a16="http://schemas.microsoft.com/office/drawing/2014/main" id="{40D3B33B-DAF0-03C7-2844-676D42718DFA}"/>
              </a:ext>
            </a:extLst>
          </p:cNvPr>
          <p:cNvSpPr txBox="1"/>
          <p:nvPr/>
        </p:nvSpPr>
        <p:spPr>
          <a:xfrm>
            <a:off x="471056" y="3466764"/>
            <a:ext cx="11249887" cy="646331"/>
          </a:xfrm>
          <a:prstGeom prst="rect">
            <a:avLst/>
          </a:prstGeom>
          <a:noFill/>
        </p:spPr>
        <p:txBody>
          <a:bodyPr wrap="square">
            <a:spAutoFit/>
          </a:bodyPr>
          <a:lstStyle/>
          <a:p>
            <a:pPr marL="0" indent="0">
              <a:buNone/>
            </a:pPr>
            <a:r>
              <a:rPr lang="en-US" sz="1800">
                <a:latin typeface="+mn-lt"/>
              </a:rPr>
              <a:t>Criteria for Accreditation are “the standards of quality by which HLC determines whether an institution merits accreditation or reaffirmation of accreditation.” (HLC, 2020)</a:t>
            </a:r>
          </a:p>
        </p:txBody>
      </p:sp>
      <p:sp>
        <p:nvSpPr>
          <p:cNvPr id="41" name="TextBox 40">
            <a:extLst>
              <a:ext uri="{FF2B5EF4-FFF2-40B4-BE49-F238E27FC236}">
                <a16:creationId xmlns:a16="http://schemas.microsoft.com/office/drawing/2014/main" id="{1BE6B39D-44E5-9CC4-9FE8-BC45FAA656C8}"/>
              </a:ext>
            </a:extLst>
          </p:cNvPr>
          <p:cNvSpPr txBox="1"/>
          <p:nvPr/>
        </p:nvSpPr>
        <p:spPr>
          <a:xfrm>
            <a:off x="471056" y="4256745"/>
            <a:ext cx="11249887" cy="1880258"/>
          </a:xfrm>
          <a:prstGeom prst="rect">
            <a:avLst/>
          </a:prstGeom>
          <a:noFill/>
        </p:spPr>
        <p:txBody>
          <a:bodyPr wrap="square" numCol="2">
            <a:spAutoFit/>
          </a:bodyPr>
          <a:lstStyle/>
          <a:p>
            <a:pPr>
              <a:spcAft>
                <a:spcPts val="1600"/>
              </a:spcAft>
            </a:pPr>
            <a:r>
              <a:rPr lang="en-US" b="1">
                <a:latin typeface="Calibri"/>
                <a:cs typeface="Calibri"/>
              </a:rPr>
              <a:t>Criterion 1 </a:t>
            </a:r>
            <a:r>
              <a:rPr lang="en-US">
                <a:latin typeface="Calibri"/>
                <a:cs typeface="Calibri"/>
              </a:rPr>
              <a:t>– Mission</a:t>
            </a:r>
          </a:p>
          <a:p>
            <a:pPr>
              <a:spcAft>
                <a:spcPts val="1600"/>
              </a:spcAft>
            </a:pPr>
            <a:r>
              <a:rPr lang="en-US" b="1">
                <a:latin typeface="Calibri"/>
                <a:cs typeface="Calibri"/>
              </a:rPr>
              <a:t>Criterion 2 </a:t>
            </a:r>
            <a:r>
              <a:rPr lang="en-US">
                <a:latin typeface="Calibri"/>
                <a:cs typeface="Calibri"/>
              </a:rPr>
              <a:t>– Integrity: Ethical and Responsible Conduct</a:t>
            </a:r>
          </a:p>
          <a:p>
            <a:pPr>
              <a:spcAft>
                <a:spcPts val="1600"/>
              </a:spcAft>
            </a:pPr>
            <a:r>
              <a:rPr lang="en-US" b="1">
                <a:latin typeface="Calibri"/>
                <a:cs typeface="Calibri"/>
              </a:rPr>
              <a:t>Criterion 3 </a:t>
            </a:r>
            <a:r>
              <a:rPr lang="en-US">
                <a:latin typeface="Calibri"/>
                <a:cs typeface="Calibri"/>
              </a:rPr>
              <a:t>– Teaching and Learning: </a:t>
            </a:r>
            <a:br>
              <a:rPr lang="en-US">
                <a:latin typeface="Calibri"/>
                <a:cs typeface="Calibri"/>
              </a:rPr>
            </a:br>
            <a:r>
              <a:rPr lang="en-US">
                <a:latin typeface="Calibri"/>
                <a:cs typeface="Calibri"/>
              </a:rPr>
              <a:t>	      Quality Resources, and Support </a:t>
            </a:r>
          </a:p>
          <a:p>
            <a:pPr>
              <a:spcAft>
                <a:spcPts val="1600"/>
              </a:spcAft>
            </a:pPr>
            <a:r>
              <a:rPr lang="en-US" b="1">
                <a:latin typeface="Calibri"/>
                <a:cs typeface="Calibri"/>
              </a:rPr>
              <a:t>Criterion 4 </a:t>
            </a:r>
            <a:r>
              <a:rPr lang="en-US">
                <a:latin typeface="Calibri"/>
                <a:cs typeface="Calibri"/>
              </a:rPr>
              <a:t>– Teaching and Learning: </a:t>
            </a:r>
            <a:br>
              <a:rPr lang="en-US">
                <a:latin typeface="Calibri"/>
                <a:cs typeface="Calibri"/>
              </a:rPr>
            </a:br>
            <a:r>
              <a:rPr lang="en-US">
                <a:latin typeface="Calibri"/>
                <a:cs typeface="Calibri"/>
              </a:rPr>
              <a:t>	      Evaluation and Improvement  </a:t>
            </a:r>
          </a:p>
          <a:p>
            <a:pPr>
              <a:spcAft>
                <a:spcPts val="1600"/>
              </a:spcAft>
            </a:pPr>
            <a:r>
              <a:rPr lang="en-US" b="1">
                <a:latin typeface="Calibri"/>
                <a:cs typeface="Calibri"/>
              </a:rPr>
              <a:t>Criterion 5 </a:t>
            </a:r>
            <a:r>
              <a:rPr lang="en-US">
                <a:latin typeface="Calibri"/>
                <a:cs typeface="Calibri"/>
              </a:rPr>
              <a:t>– Institutional Effectiveness, </a:t>
            </a:r>
            <a:br>
              <a:rPr lang="en-US">
                <a:latin typeface="Calibri"/>
                <a:cs typeface="Calibri"/>
              </a:rPr>
            </a:br>
            <a:r>
              <a:rPr lang="en-US">
                <a:latin typeface="Calibri"/>
                <a:cs typeface="Calibri"/>
              </a:rPr>
              <a:t>	      Resources and Planning</a:t>
            </a:r>
          </a:p>
        </p:txBody>
      </p:sp>
      <p:pic>
        <p:nvPicPr>
          <p:cNvPr id="42" name="Picture 41" descr="PPSC Rampart Range Campus.">
            <a:extLst>
              <a:ext uri="{FF2B5EF4-FFF2-40B4-BE49-F238E27FC236}">
                <a16:creationId xmlns:a16="http://schemas.microsoft.com/office/drawing/2014/main" id="{1A3B8475-37E1-AB4C-33F2-3318090614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9"/>
            <a:ext cx="12194257" cy="2847845"/>
          </a:xfrm>
          <a:prstGeom prst="rect">
            <a:avLst/>
          </a:prstGeom>
          <a:effectLst/>
        </p:spPr>
      </p:pic>
      <p:sp>
        <p:nvSpPr>
          <p:cNvPr id="43" name="Title 3">
            <a:extLst>
              <a:ext uri="{FF2B5EF4-FFF2-40B4-BE49-F238E27FC236}">
                <a16:creationId xmlns:a16="http://schemas.microsoft.com/office/drawing/2014/main" id="{A0B29BD4-C9F3-248E-092A-01B0A59EA9EC}"/>
              </a:ext>
            </a:extLst>
          </p:cNvPr>
          <p:cNvSpPr txBox="1">
            <a:spLocks/>
          </p:cNvSpPr>
          <p:nvPr/>
        </p:nvSpPr>
        <p:spPr>
          <a:xfrm>
            <a:off x="354330" y="254198"/>
            <a:ext cx="10768082"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a:lstStyle>
          <a:p>
            <a:pPr>
              <a:defRPr/>
            </a:pPr>
            <a:r>
              <a:rPr lang="en-US" sz="3200">
                <a:solidFill>
                  <a:schemeClr val="bg1"/>
                </a:solidFill>
                <a:latin typeface="Calibri" panose="020F0502020204030204" pitchFamily="34" charset="0"/>
                <a:cs typeface="Calibri" panose="020F0502020204030204" pitchFamily="34" charset="0"/>
              </a:rPr>
              <a:t>Criteria for Accreditation</a:t>
            </a:r>
          </a:p>
        </p:txBody>
      </p:sp>
      <p:sp>
        <p:nvSpPr>
          <p:cNvPr id="3" name="Rectangle 2">
            <a:extLst>
              <a:ext uri="{FF2B5EF4-FFF2-40B4-BE49-F238E27FC236}">
                <a16:creationId xmlns:a16="http://schemas.microsoft.com/office/drawing/2014/main" id="{AF694B05-3B94-7474-1390-EC10CBA14610}"/>
              </a:ext>
              <a:ext uri="{C183D7F6-B498-43B3-948B-1728B52AA6E4}">
                <adec:decorative xmlns:adec="http://schemas.microsoft.com/office/drawing/2017/decorative" val="1"/>
              </a:ext>
            </a:extLst>
          </p:cNvPr>
          <p:cNvSpPr/>
          <p:nvPr/>
        </p:nvSpPr>
        <p:spPr>
          <a:xfrm rot="16200000">
            <a:off x="6022258" y="-3322545"/>
            <a:ext cx="147484" cy="12191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99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006A-E7DF-C8FC-DBAF-BD10609F3572}"/>
              </a:ext>
            </a:extLst>
          </p:cNvPr>
          <p:cNvSpPr>
            <a:spLocks noGrp="1"/>
          </p:cNvSpPr>
          <p:nvPr>
            <p:ph type="title"/>
          </p:nvPr>
        </p:nvSpPr>
        <p:spPr>
          <a:xfrm>
            <a:off x="593406" y="234176"/>
            <a:ext cx="11598594" cy="1310418"/>
          </a:xfrm>
        </p:spPr>
        <p:txBody>
          <a:bodyPr/>
          <a:lstStyle/>
          <a:p>
            <a:r>
              <a:rPr lang="en-US" dirty="0"/>
              <a:t>Why is </a:t>
            </a:r>
            <a:r>
              <a:rPr lang="en-US" dirty="0">
                <a:latin typeface="+mn-lt"/>
              </a:rPr>
              <a:t>regional</a:t>
            </a:r>
            <a:r>
              <a:rPr lang="en-US" dirty="0"/>
              <a:t> accreditation important?</a:t>
            </a:r>
          </a:p>
        </p:txBody>
      </p:sp>
      <p:sp>
        <p:nvSpPr>
          <p:cNvPr id="3" name="Content Placeholder 2">
            <a:extLst>
              <a:ext uri="{FF2B5EF4-FFF2-40B4-BE49-F238E27FC236}">
                <a16:creationId xmlns:a16="http://schemas.microsoft.com/office/drawing/2014/main" id="{2097F679-3071-BE5D-FB8B-6CDE7C28EC0B}"/>
              </a:ext>
            </a:extLst>
          </p:cNvPr>
          <p:cNvSpPr>
            <a:spLocks noGrp="1"/>
          </p:cNvSpPr>
          <p:nvPr>
            <p:ph idx="1"/>
          </p:nvPr>
        </p:nvSpPr>
        <p:spPr>
          <a:xfrm>
            <a:off x="593406" y="1544594"/>
            <a:ext cx="11005187" cy="4711239"/>
          </a:xfrm>
        </p:spPr>
        <p:txBody>
          <a:bodyPr tIns="91440" bIns="91440" anchor="t">
            <a:noAutofit/>
          </a:bodyPr>
          <a:lstStyle/>
          <a:p>
            <a:pPr lvl="1">
              <a:lnSpc>
                <a:spcPct val="100000"/>
              </a:lnSpc>
            </a:pPr>
            <a:r>
              <a:rPr lang="en-US" sz="2000" b="1" dirty="0">
                <a:latin typeface="+mn-lt"/>
              </a:rPr>
              <a:t>Access to Federal Funding: </a:t>
            </a:r>
            <a:r>
              <a:rPr lang="en-US" sz="2000" dirty="0">
                <a:latin typeface="+mn-lt"/>
              </a:rPr>
              <a:t>makes education more accessible to students.</a:t>
            </a:r>
          </a:p>
          <a:p>
            <a:pPr lvl="1">
              <a:lnSpc>
                <a:spcPct val="100000"/>
              </a:lnSpc>
              <a:spcBef>
                <a:spcPts val="1800"/>
              </a:spcBef>
            </a:pPr>
            <a:r>
              <a:rPr lang="en-US" sz="2000" b="1" dirty="0">
                <a:latin typeface="+mn-lt"/>
              </a:rPr>
              <a:t>Recognized Degrees: </a:t>
            </a:r>
            <a:r>
              <a:rPr lang="en-US" sz="2000" dirty="0">
                <a:latin typeface="+mn-lt"/>
              </a:rPr>
              <a:t>enhanced student’s employability.</a:t>
            </a:r>
            <a:endParaRPr lang="en-US" sz="2000" b="1" dirty="0">
              <a:latin typeface="+mn-lt"/>
            </a:endParaRPr>
          </a:p>
          <a:p>
            <a:pPr lvl="1">
              <a:lnSpc>
                <a:spcPct val="100000"/>
              </a:lnSpc>
              <a:spcBef>
                <a:spcPts val="1800"/>
              </a:spcBef>
            </a:pPr>
            <a:r>
              <a:rPr lang="en-US" sz="2000" b="1" dirty="0">
                <a:latin typeface="+mn-lt"/>
              </a:rPr>
              <a:t>Transferability of Credits: </a:t>
            </a:r>
            <a:r>
              <a:rPr lang="en-US" sz="2000" dirty="0">
                <a:latin typeface="+mn-lt"/>
              </a:rPr>
              <a:t>credits earned at accredited institutions are more likely to be accepted by other institutions.</a:t>
            </a:r>
          </a:p>
          <a:p>
            <a:pPr lvl="1">
              <a:lnSpc>
                <a:spcPct val="100000"/>
              </a:lnSpc>
              <a:spcBef>
                <a:spcPts val="1800"/>
              </a:spcBef>
            </a:pPr>
            <a:r>
              <a:rPr lang="en-US" sz="2000" b="1" dirty="0">
                <a:latin typeface="+mn-lt"/>
              </a:rPr>
              <a:t>Community Recognition: </a:t>
            </a:r>
            <a:r>
              <a:rPr lang="en-US" sz="2000" dirty="0">
                <a:latin typeface="+mn-lt"/>
              </a:rPr>
              <a:t>enhanced reputation and support from local partners.</a:t>
            </a:r>
          </a:p>
          <a:p>
            <a:pPr lvl="1">
              <a:lnSpc>
                <a:spcPct val="100000"/>
              </a:lnSpc>
              <a:spcBef>
                <a:spcPts val="1800"/>
              </a:spcBef>
            </a:pPr>
            <a:r>
              <a:rPr lang="en-US" sz="2000" b="1" dirty="0">
                <a:latin typeface="+mn-lt"/>
              </a:rPr>
              <a:t>Quality Assurance:  </a:t>
            </a:r>
            <a:r>
              <a:rPr lang="en-US" sz="2000" dirty="0">
                <a:latin typeface="+mn-lt"/>
              </a:rPr>
              <a:t>evidence that institution meets rigorous educational standards.</a:t>
            </a:r>
          </a:p>
          <a:p>
            <a:pPr lvl="1">
              <a:lnSpc>
                <a:spcPct val="100000"/>
              </a:lnSpc>
              <a:spcBef>
                <a:spcPts val="1800"/>
              </a:spcBef>
            </a:pPr>
            <a:r>
              <a:rPr lang="en-US" sz="2000" b="1" dirty="0">
                <a:latin typeface="+mn-lt"/>
              </a:rPr>
              <a:t>Continuous improvement: </a:t>
            </a:r>
            <a:r>
              <a:rPr lang="en-US" sz="2000" dirty="0">
                <a:latin typeface="+mn-lt"/>
              </a:rPr>
              <a:t>accreditation process encourages institutions to engage in self-assessment and continuous improvement efforts.</a:t>
            </a:r>
          </a:p>
          <a:p>
            <a:pPr>
              <a:lnSpc>
                <a:spcPct val="100000"/>
              </a:lnSpc>
            </a:pPr>
            <a:endParaRPr lang="en-US" sz="2000" dirty="0">
              <a:latin typeface="+mn-lt"/>
            </a:endParaRPr>
          </a:p>
          <a:p>
            <a:pPr>
              <a:lnSpc>
                <a:spcPct val="100000"/>
              </a:lnSpc>
            </a:pPr>
            <a:endParaRPr lang="en-US" sz="2000" dirty="0">
              <a:latin typeface="+mn-lt"/>
            </a:endParaRPr>
          </a:p>
          <a:p>
            <a:pPr>
              <a:lnSpc>
                <a:spcPct val="100000"/>
              </a:lnSpc>
            </a:pPr>
            <a:endParaRPr lang="en-US" sz="2000" dirty="0">
              <a:latin typeface="+mn-lt"/>
            </a:endParaRPr>
          </a:p>
          <a:p>
            <a:pPr>
              <a:lnSpc>
                <a:spcPct val="100000"/>
              </a:lnSpc>
            </a:pPr>
            <a:endParaRPr lang="en-US" sz="2000" dirty="0">
              <a:latin typeface="+mn-lt"/>
            </a:endParaRPr>
          </a:p>
          <a:p>
            <a:pPr>
              <a:lnSpc>
                <a:spcPct val="100000"/>
              </a:lnSpc>
            </a:pPr>
            <a:endParaRPr lang="en-US" sz="2000" dirty="0">
              <a:latin typeface="+mn-lt"/>
            </a:endParaRPr>
          </a:p>
        </p:txBody>
      </p:sp>
    </p:spTree>
    <p:extLst>
      <p:ext uri="{BB962C8B-B14F-4D97-AF65-F5344CB8AC3E}">
        <p14:creationId xmlns:p14="http://schemas.microsoft.com/office/powerpoint/2010/main" val="48505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014A-A0A8-A5E7-309B-AF7043F5B771}"/>
              </a:ext>
            </a:extLst>
          </p:cNvPr>
          <p:cNvSpPr>
            <a:spLocks noGrp="1"/>
          </p:cNvSpPr>
          <p:nvPr>
            <p:ph type="title"/>
          </p:nvPr>
        </p:nvSpPr>
        <p:spPr>
          <a:xfrm>
            <a:off x="376644" y="263355"/>
            <a:ext cx="11438714" cy="1179422"/>
          </a:xfrm>
        </p:spPr>
        <p:txBody>
          <a:bodyPr/>
          <a:lstStyle/>
          <a:p>
            <a:r>
              <a:rPr lang="en-US" dirty="0"/>
              <a:t>Mock Visit, February 17 &amp; 18</a:t>
            </a:r>
          </a:p>
        </p:txBody>
      </p:sp>
      <p:sp>
        <p:nvSpPr>
          <p:cNvPr id="4" name="Content Placeholder 5">
            <a:extLst>
              <a:ext uri="{FF2B5EF4-FFF2-40B4-BE49-F238E27FC236}">
                <a16:creationId xmlns:a16="http://schemas.microsoft.com/office/drawing/2014/main" id="{AE3426D8-BB8F-BF1C-AAFA-29A1391306E8}"/>
              </a:ext>
            </a:extLst>
          </p:cNvPr>
          <p:cNvSpPr>
            <a:spLocks noGrp="1"/>
          </p:cNvSpPr>
          <p:nvPr>
            <p:ph idx="1"/>
          </p:nvPr>
        </p:nvSpPr>
        <p:spPr>
          <a:xfrm>
            <a:off x="4934357" y="1596000"/>
            <a:ext cx="6881000" cy="4455510"/>
          </a:xfrm>
        </p:spPr>
        <p:txBody>
          <a:bodyPr>
            <a:normAutofit/>
          </a:bodyPr>
          <a:lstStyle/>
          <a:p>
            <a:pPr marL="0" indent="0">
              <a:lnSpc>
                <a:spcPct val="107000"/>
              </a:lnSpc>
              <a:spcBef>
                <a:spcPts val="0"/>
              </a:spcBef>
              <a:buNone/>
            </a:pPr>
            <a:r>
              <a:rPr lang="en-US" sz="2000" b="1" kern="100" dirty="0">
                <a:solidFill>
                  <a:schemeClr val="accent6"/>
                </a:solidFill>
                <a:effectLst/>
                <a:latin typeface="+mn-lt"/>
                <a:ea typeface="Aptos" panose="020B0004020202020204" pitchFamily="34" charset="0"/>
                <a:cs typeface="Times New Roman" panose="02020603050405020304" pitchFamily="18" charset="0"/>
              </a:rPr>
              <a:t>Objective: </a:t>
            </a:r>
            <a:r>
              <a:rPr lang="en-US" sz="2000" kern="100" dirty="0">
                <a:effectLst/>
                <a:latin typeface="+mn-lt"/>
                <a:ea typeface="Aptos" panose="020B0004020202020204" pitchFamily="34" charset="0"/>
                <a:cs typeface="Times New Roman" panose="02020603050405020304" pitchFamily="18" charset="0"/>
              </a:rPr>
              <a:t>prepare PPSC for the actual visit</a:t>
            </a:r>
            <a:endParaRPr lang="en-US" sz="2000" kern="100" dirty="0">
              <a:latin typeface="+mn-lt"/>
              <a:ea typeface="Aptos" panose="020B0004020202020204" pitchFamily="34" charset="0"/>
              <a:cs typeface="Times New Roman" panose="02020603050405020304" pitchFamily="18" charset="0"/>
            </a:endParaRPr>
          </a:p>
          <a:p>
            <a:pPr marL="0" indent="0">
              <a:lnSpc>
                <a:spcPct val="107000"/>
              </a:lnSpc>
              <a:spcBef>
                <a:spcPts val="1800"/>
              </a:spcBef>
              <a:buNone/>
            </a:pPr>
            <a:r>
              <a:rPr lang="en-US" sz="2000" b="1" kern="100" dirty="0">
                <a:latin typeface="+mn-lt"/>
                <a:ea typeface="Aptos" panose="020B0004020202020204" pitchFamily="34" charset="0"/>
                <a:cs typeface="Times New Roman" panose="02020603050405020304" pitchFamily="18" charset="0"/>
              </a:rPr>
              <a:t>Three</a:t>
            </a:r>
            <a:r>
              <a:rPr lang="en-US" sz="2000" b="1" kern="100" dirty="0">
                <a:effectLst/>
                <a:latin typeface="+mn-lt"/>
                <a:ea typeface="Aptos" panose="020B0004020202020204" pitchFamily="34" charset="0"/>
                <a:cs typeface="Times New Roman" panose="02020603050405020304" pitchFamily="18" charset="0"/>
              </a:rPr>
              <a:t> experienced HLC reviewers:</a:t>
            </a:r>
          </a:p>
          <a:p>
            <a:pPr lvl="1">
              <a:lnSpc>
                <a:spcPct val="107000"/>
              </a:lnSpc>
              <a:spcBef>
                <a:spcPts val="0"/>
              </a:spcBef>
            </a:pPr>
            <a:r>
              <a:rPr lang="en-US" sz="2000" kern="100" dirty="0">
                <a:effectLst/>
                <a:latin typeface="+mn-lt"/>
                <a:ea typeface="Aptos" panose="020B0004020202020204" pitchFamily="34" charset="0"/>
                <a:cs typeface="Times New Roman" panose="02020603050405020304" pitchFamily="18" charset="0"/>
              </a:rPr>
              <a:t>Janna Oakes (CO), Jennifer Miller (Iowa), and </a:t>
            </a:r>
            <a:br>
              <a:rPr lang="en-US" sz="2000" kern="100" dirty="0">
                <a:effectLst/>
                <a:latin typeface="+mn-lt"/>
                <a:ea typeface="Aptos" panose="020B0004020202020204" pitchFamily="34" charset="0"/>
                <a:cs typeface="Times New Roman" panose="02020603050405020304" pitchFamily="18" charset="0"/>
              </a:rPr>
            </a:br>
            <a:r>
              <a:rPr lang="en-US" sz="2000" kern="100" dirty="0">
                <a:effectLst/>
                <a:latin typeface="+mn-lt"/>
                <a:ea typeface="Aptos" panose="020B0004020202020204" pitchFamily="34" charset="0"/>
                <a:cs typeface="Times New Roman" panose="02020603050405020304" pitchFamily="18" charset="0"/>
              </a:rPr>
              <a:t>Tristan </a:t>
            </a:r>
            <a:r>
              <a:rPr lang="en-US" sz="2000" kern="100" dirty="0" err="1">
                <a:effectLst/>
                <a:latin typeface="+mn-lt"/>
                <a:ea typeface="Aptos" panose="020B0004020202020204" pitchFamily="34" charset="0"/>
                <a:cs typeface="Times New Roman" panose="02020603050405020304" pitchFamily="18" charset="0"/>
              </a:rPr>
              <a:t>Londre</a:t>
            </a:r>
            <a:r>
              <a:rPr lang="en-US" sz="2000" kern="100" dirty="0">
                <a:latin typeface="+mn-lt"/>
                <a:ea typeface="Aptos" panose="020B0004020202020204" pitchFamily="34" charset="0"/>
                <a:cs typeface="Times New Roman" panose="02020603050405020304" pitchFamily="18" charset="0"/>
              </a:rPr>
              <a:t> </a:t>
            </a:r>
            <a:r>
              <a:rPr lang="en-US" sz="2000" kern="100" dirty="0">
                <a:effectLst/>
                <a:latin typeface="+mn-lt"/>
                <a:ea typeface="Aptos" panose="020B0004020202020204" pitchFamily="34" charset="0"/>
                <a:cs typeface="Times New Roman" panose="02020603050405020304" pitchFamily="18" charset="0"/>
              </a:rPr>
              <a:t>(Missouri)</a:t>
            </a:r>
          </a:p>
          <a:p>
            <a:pPr marL="0" indent="0">
              <a:lnSpc>
                <a:spcPct val="107000"/>
              </a:lnSpc>
              <a:spcBef>
                <a:spcPts val="1800"/>
              </a:spcBef>
              <a:spcAft>
                <a:spcPts val="800"/>
              </a:spcAft>
              <a:buNone/>
            </a:pPr>
            <a:r>
              <a:rPr lang="en-US" sz="2000" b="1" kern="100" dirty="0">
                <a:effectLst/>
                <a:latin typeface="+mn-lt"/>
                <a:ea typeface="Aptos" panose="020B0004020202020204" pitchFamily="34" charset="0"/>
                <a:cs typeface="Times New Roman" panose="02020603050405020304" pitchFamily="18" charset="0"/>
              </a:rPr>
              <a:t>Within 10 days of the mock visit, PPSC will receive </a:t>
            </a:r>
            <a:endParaRPr lang="en-US" sz="2000" b="1" dirty="0">
              <a:effectLst/>
              <a:latin typeface="+mn-lt"/>
              <a:ea typeface="MS Mincho" panose="02020609040205080304" pitchFamily="49" charset="-128"/>
              <a:cs typeface="Times New Roman" panose="02020603050405020304" pitchFamily="18" charset="0"/>
            </a:endParaRPr>
          </a:p>
          <a:p>
            <a:pPr lvl="1">
              <a:lnSpc>
                <a:spcPct val="107000"/>
              </a:lnSpc>
              <a:spcBef>
                <a:spcPts val="0"/>
              </a:spcBef>
              <a:spcAft>
                <a:spcPts val="800"/>
              </a:spcAft>
            </a:pPr>
            <a:r>
              <a:rPr lang="en-US" sz="2000" dirty="0">
                <a:effectLst/>
                <a:latin typeface="+mn-lt"/>
                <a:ea typeface="MS Mincho" panose="02020609040205080304" pitchFamily="49" charset="-128"/>
                <a:cs typeface="Times New Roman" panose="02020603050405020304" pitchFamily="18" charset="0"/>
              </a:rPr>
              <a:t>feedback regarding the draft Assurance Argument </a:t>
            </a:r>
            <a:br>
              <a:rPr lang="en-US" sz="2000" dirty="0">
                <a:effectLst/>
                <a:latin typeface="+mn-lt"/>
                <a:ea typeface="MS Mincho" panose="02020609040205080304" pitchFamily="49" charset="-128"/>
                <a:cs typeface="Times New Roman" panose="02020603050405020304" pitchFamily="18" charset="0"/>
              </a:rPr>
            </a:br>
            <a:r>
              <a:rPr lang="en-US" sz="2000" dirty="0">
                <a:effectLst/>
                <a:latin typeface="+mn-lt"/>
                <a:ea typeface="MS Mincho" panose="02020609040205080304" pitchFamily="49" charset="-128"/>
                <a:cs typeface="Times New Roman" panose="02020603050405020304" pitchFamily="18" charset="0"/>
              </a:rPr>
              <a:t>and quality of evidence</a:t>
            </a:r>
          </a:p>
          <a:p>
            <a:pPr lvl="1">
              <a:lnSpc>
                <a:spcPct val="107000"/>
              </a:lnSpc>
              <a:spcBef>
                <a:spcPts val="0"/>
              </a:spcBef>
              <a:spcAft>
                <a:spcPts val="800"/>
              </a:spcAft>
            </a:pPr>
            <a:r>
              <a:rPr lang="en-US" sz="2000" dirty="0">
                <a:effectLst/>
                <a:latin typeface="+mn-lt"/>
                <a:ea typeface="MS Mincho" panose="02020609040205080304" pitchFamily="49" charset="-128"/>
                <a:cs typeface="Times New Roman" panose="02020603050405020304" pitchFamily="18" charset="0"/>
              </a:rPr>
              <a:t>an assessment of the preparedness of the </a:t>
            </a:r>
            <a:br>
              <a:rPr lang="en-US" sz="2000" dirty="0">
                <a:effectLst/>
                <a:latin typeface="+mn-lt"/>
                <a:ea typeface="MS Mincho" panose="02020609040205080304" pitchFamily="49" charset="-128"/>
                <a:cs typeface="Times New Roman" panose="02020603050405020304" pitchFamily="18" charset="0"/>
              </a:rPr>
            </a:br>
            <a:r>
              <a:rPr lang="en-US" sz="2000" dirty="0">
                <a:effectLst/>
                <a:latin typeface="+mn-lt"/>
                <a:ea typeface="MS Mincho" panose="02020609040205080304" pitchFamily="49" charset="-128"/>
                <a:cs typeface="Times New Roman" panose="02020603050405020304" pitchFamily="18" charset="0"/>
              </a:rPr>
              <a:t>PPSC community</a:t>
            </a:r>
          </a:p>
          <a:p>
            <a:pPr lvl="1">
              <a:lnSpc>
                <a:spcPct val="107000"/>
              </a:lnSpc>
              <a:spcBef>
                <a:spcPts val="0"/>
              </a:spcBef>
              <a:spcAft>
                <a:spcPts val="800"/>
              </a:spcAft>
            </a:pPr>
            <a:r>
              <a:rPr lang="en-US" sz="2000" dirty="0">
                <a:effectLst/>
                <a:latin typeface="+mn-lt"/>
                <a:ea typeface="MS Mincho" panose="02020609040205080304" pitchFamily="49" charset="-128"/>
                <a:cs typeface="Times New Roman" panose="02020603050405020304" pitchFamily="18" charset="0"/>
              </a:rPr>
              <a:t>recommendations for improvement (if any)</a:t>
            </a:r>
            <a:br>
              <a:rPr lang="en-US" sz="2000" dirty="0">
                <a:effectLst/>
                <a:latin typeface="+mn-lt"/>
                <a:ea typeface="MS Mincho" panose="02020609040205080304" pitchFamily="49" charset="-128"/>
                <a:cs typeface="Times New Roman" panose="02020603050405020304" pitchFamily="18" charset="0"/>
              </a:rPr>
            </a:br>
            <a:endParaRPr lang="en-US" sz="2000" kern="100" dirty="0">
              <a:effectLst/>
              <a:latin typeface="+mn-lt"/>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E993A9F-4DBB-8607-01B4-DC56E6D5B3F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643" y="1610548"/>
            <a:ext cx="4119968" cy="4119968"/>
          </a:xfrm>
          <a:prstGeom prst="rect">
            <a:avLst/>
          </a:prstGeom>
        </p:spPr>
      </p:pic>
    </p:spTree>
    <p:extLst>
      <p:ext uri="{BB962C8B-B14F-4D97-AF65-F5344CB8AC3E}">
        <p14:creationId xmlns:p14="http://schemas.microsoft.com/office/powerpoint/2010/main" val="2226852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A1B2-C647-7F6A-559C-A17E117B748A}"/>
              </a:ext>
            </a:extLst>
          </p:cNvPr>
          <p:cNvSpPr>
            <a:spLocks noGrp="1"/>
          </p:cNvSpPr>
          <p:nvPr>
            <p:ph type="title"/>
          </p:nvPr>
        </p:nvSpPr>
        <p:spPr>
          <a:xfrm>
            <a:off x="390931" y="247136"/>
            <a:ext cx="11310918" cy="716691"/>
          </a:xfrm>
        </p:spPr>
        <p:txBody>
          <a:bodyPr/>
          <a:lstStyle/>
          <a:p>
            <a:r>
              <a:rPr lang="en-US" dirty="0"/>
              <a:t>Actual On-site Visit, April 14 &amp;15</a:t>
            </a:r>
          </a:p>
        </p:txBody>
      </p:sp>
      <p:sp>
        <p:nvSpPr>
          <p:cNvPr id="8" name="Content Placeholder 5">
            <a:extLst>
              <a:ext uri="{FF2B5EF4-FFF2-40B4-BE49-F238E27FC236}">
                <a16:creationId xmlns:a16="http://schemas.microsoft.com/office/drawing/2014/main" id="{44A4948C-3732-AF18-0A5C-1E208D91E9EE}"/>
              </a:ext>
            </a:extLst>
          </p:cNvPr>
          <p:cNvSpPr>
            <a:spLocks noGrp="1"/>
          </p:cNvSpPr>
          <p:nvPr>
            <p:ph idx="1"/>
          </p:nvPr>
        </p:nvSpPr>
        <p:spPr>
          <a:xfrm>
            <a:off x="390931" y="963827"/>
            <a:ext cx="11310918" cy="957211"/>
          </a:xfrm>
        </p:spPr>
        <p:txBody>
          <a:bodyPr>
            <a:noAutofit/>
          </a:bodyPr>
          <a:lstStyle/>
          <a:p>
            <a:pPr marL="0" indent="0">
              <a:lnSpc>
                <a:spcPct val="107000"/>
              </a:lnSpc>
              <a:spcBef>
                <a:spcPts val="0"/>
              </a:spcBef>
              <a:buNone/>
            </a:pPr>
            <a:r>
              <a:rPr lang="en-US" sz="1800" b="1" kern="100" dirty="0">
                <a:solidFill>
                  <a:schemeClr val="accent6"/>
                </a:solidFill>
                <a:effectLst/>
                <a:latin typeface="+mn-lt"/>
                <a:ea typeface="Aptos" panose="020B0004020202020204" pitchFamily="34" charset="0"/>
                <a:cs typeface="Times New Roman" panose="02020603050405020304" pitchFamily="18" charset="0"/>
              </a:rPr>
              <a:t>Purpose: </a:t>
            </a:r>
            <a:r>
              <a:rPr lang="en-US" sz="1800" kern="100" dirty="0">
                <a:effectLst/>
                <a:latin typeface="+mn-lt"/>
                <a:ea typeface="Aptos" panose="020B0004020202020204" pitchFamily="34" charset="0"/>
                <a:cs typeface="Times New Roman" panose="02020603050405020304" pitchFamily="18" charset="0"/>
              </a:rPr>
              <a:t>On-site peer review visit </a:t>
            </a:r>
            <a:r>
              <a:rPr lang="en-US" sz="1800" kern="100" dirty="0">
                <a:latin typeface="+mn-lt"/>
                <a:ea typeface="Aptos" panose="020B0004020202020204" pitchFamily="34" charset="0"/>
                <a:cs typeface="Times New Roman" panose="02020603050405020304" pitchFamily="18" charset="0"/>
              </a:rPr>
              <a:t>t</a:t>
            </a:r>
            <a:r>
              <a:rPr lang="en-US" sz="1800" kern="100" dirty="0">
                <a:effectLst/>
                <a:latin typeface="+mn-lt"/>
                <a:ea typeface="Aptos" panose="020B0004020202020204" pitchFamily="34" charset="0"/>
                <a:cs typeface="Times New Roman" panose="02020603050405020304" pitchFamily="18" charset="0"/>
              </a:rPr>
              <a:t>o confirm the accuracy of the PPSC's narrative, gather additional evidence, and make accreditation reaffirmation recommendations to the Institutional Actions Council (IAC).</a:t>
            </a:r>
          </a:p>
          <a:p>
            <a:pPr marL="0" indent="0">
              <a:lnSpc>
                <a:spcPct val="107000"/>
              </a:lnSpc>
              <a:spcBef>
                <a:spcPts val="800"/>
              </a:spcBef>
              <a:buNone/>
            </a:pPr>
            <a:r>
              <a:rPr lang="en-US" sz="1800" b="1" kern="100" dirty="0">
                <a:effectLst/>
                <a:latin typeface="+mn-lt"/>
                <a:ea typeface="Aptos" panose="020B0004020202020204" pitchFamily="34" charset="0"/>
                <a:cs typeface="Times New Roman" panose="02020603050405020304" pitchFamily="18" charset="0"/>
              </a:rPr>
              <a:t>Review </a:t>
            </a:r>
            <a:r>
              <a:rPr lang="en-US" sz="1800" b="1" kern="100" dirty="0">
                <a:latin typeface="+mn-lt"/>
                <a:ea typeface="Aptos" panose="020B0004020202020204" pitchFamily="34" charset="0"/>
                <a:cs typeface="Times New Roman" panose="02020603050405020304" pitchFamily="18" charset="0"/>
              </a:rPr>
              <a:t>T</a:t>
            </a:r>
            <a:r>
              <a:rPr lang="en-US" sz="1800" b="1" kern="100" dirty="0">
                <a:effectLst/>
                <a:latin typeface="+mn-lt"/>
                <a:ea typeface="Aptos" panose="020B0004020202020204" pitchFamily="34" charset="0"/>
                <a:cs typeface="Times New Roman" panose="02020603050405020304" pitchFamily="18" charset="0"/>
              </a:rPr>
              <a:t>eam </a:t>
            </a:r>
          </a:p>
          <a:p>
            <a:pPr>
              <a:lnSpc>
                <a:spcPct val="107000"/>
              </a:lnSpc>
              <a:spcBef>
                <a:spcPts val="0"/>
              </a:spcBef>
            </a:pPr>
            <a:endParaRPr lang="en-US" sz="1800" kern="100" dirty="0">
              <a:effectLst/>
              <a:latin typeface="+mn-lt"/>
              <a:ea typeface="Aptos" panose="020B000402020202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8CC9389A-9B82-DC49-A6AA-C67B94AE39B2}"/>
              </a:ext>
            </a:extLst>
          </p:cNvPr>
          <p:cNvGraphicFramePr>
            <a:graphicFrameLocks noGrp="1"/>
          </p:cNvGraphicFramePr>
          <p:nvPr>
            <p:extLst>
              <p:ext uri="{D42A27DB-BD31-4B8C-83A1-F6EECF244321}">
                <p14:modId xmlns:p14="http://schemas.microsoft.com/office/powerpoint/2010/main" val="1898919702"/>
              </p:ext>
            </p:extLst>
          </p:nvPr>
        </p:nvGraphicFramePr>
        <p:xfrm>
          <a:off x="490151" y="2015403"/>
          <a:ext cx="11367796" cy="1849938"/>
        </p:xfrm>
        <a:graphic>
          <a:graphicData uri="http://schemas.openxmlformats.org/drawingml/2006/table">
            <a:tbl>
              <a:tblPr firstRow="1">
                <a:tableStyleId>{21E4AEA4-8DFA-4A89-87EB-49C32662AFE0}</a:tableStyleId>
              </a:tblPr>
              <a:tblGrid>
                <a:gridCol w="1859902">
                  <a:extLst>
                    <a:ext uri="{9D8B030D-6E8A-4147-A177-3AD203B41FA5}">
                      <a16:colId xmlns:a16="http://schemas.microsoft.com/office/drawing/2014/main" val="3857916584"/>
                    </a:ext>
                  </a:extLst>
                </a:gridCol>
                <a:gridCol w="3769567">
                  <a:extLst>
                    <a:ext uri="{9D8B030D-6E8A-4147-A177-3AD203B41FA5}">
                      <a16:colId xmlns:a16="http://schemas.microsoft.com/office/drawing/2014/main" val="4096838866"/>
                    </a:ext>
                  </a:extLst>
                </a:gridCol>
                <a:gridCol w="5738327">
                  <a:extLst>
                    <a:ext uri="{9D8B030D-6E8A-4147-A177-3AD203B41FA5}">
                      <a16:colId xmlns:a16="http://schemas.microsoft.com/office/drawing/2014/main" val="1165860584"/>
                    </a:ext>
                  </a:extLst>
                </a:gridCol>
              </a:tblGrid>
              <a:tr h="308323">
                <a:tc>
                  <a:txBody>
                    <a:bodyPr/>
                    <a:lstStyle/>
                    <a:p>
                      <a:pPr algn="l" fontAlgn="b"/>
                      <a:r>
                        <a:rPr lang="en-US" sz="1600" u="none" strike="noStrike">
                          <a:effectLst/>
                        </a:rPr>
                        <a:t>Name</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Title</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Institution</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71878060"/>
                  </a:ext>
                </a:extLst>
              </a:tr>
              <a:tr h="308323">
                <a:tc>
                  <a:txBody>
                    <a:bodyPr/>
                    <a:lstStyle/>
                    <a:p>
                      <a:pPr algn="l" fontAlgn="b"/>
                      <a:r>
                        <a:rPr lang="en-US" sz="1600" u="none" strike="noStrike">
                          <a:effectLst/>
                        </a:rPr>
                        <a:t>Randall Fletcher</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VP of Academic &amp; Student Affairs</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Eastern Florida State College, FL</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174819210"/>
                  </a:ext>
                </a:extLst>
              </a:tr>
              <a:tr h="308323">
                <a:tc>
                  <a:txBody>
                    <a:bodyPr/>
                    <a:lstStyle/>
                    <a:p>
                      <a:pPr algn="l" fontAlgn="b"/>
                      <a:r>
                        <a:rPr lang="en-US" sz="1600" u="none" strike="noStrike">
                          <a:effectLst/>
                        </a:rPr>
                        <a:t>Kaylyn Bondy</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VP for Student Affairs, Title IX Coordinator</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Bismarck State College, ND</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915737604"/>
                  </a:ext>
                </a:extLst>
              </a:tr>
              <a:tr h="308323">
                <a:tc>
                  <a:txBody>
                    <a:bodyPr/>
                    <a:lstStyle/>
                    <a:p>
                      <a:pPr algn="l" fontAlgn="b"/>
                      <a:r>
                        <a:rPr lang="en-US" sz="1600" u="none" strike="noStrike">
                          <a:effectLst/>
                        </a:rPr>
                        <a:t>Gene Kramer</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Professor</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University of Cincinnati Blue Ash College, OH</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999124240"/>
                  </a:ext>
                </a:extLst>
              </a:tr>
              <a:tr h="308323">
                <a:tc>
                  <a:txBody>
                    <a:bodyPr/>
                    <a:lstStyle/>
                    <a:p>
                      <a:pPr algn="l" fontAlgn="b"/>
                      <a:r>
                        <a:rPr lang="en-US" sz="1600" u="none" strike="noStrike">
                          <a:effectLst/>
                        </a:rPr>
                        <a:t>Ronna Vanderslice</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VP for Academic Affairs</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Oklahoma State University Institute of Technology-Okmulgee, OK</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4197202963"/>
                  </a:ext>
                </a:extLst>
              </a:tr>
              <a:tr h="308323">
                <a:tc>
                  <a:txBody>
                    <a:bodyPr/>
                    <a:lstStyle/>
                    <a:p>
                      <a:pPr algn="l" fontAlgn="b"/>
                      <a:r>
                        <a:rPr lang="en-US" sz="1600" u="none" strike="noStrike">
                          <a:effectLst/>
                        </a:rPr>
                        <a:t>Courtney Bruch</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Director of Assessment and Accreditation</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dirty="0">
                          <a:effectLst/>
                        </a:rPr>
                        <a:t>Northern New Mexico College, NM</a:t>
                      </a:r>
                      <a:endParaRPr lang="en-US" sz="1600" b="0" i="0" u="none" strike="noStrike" dirty="0">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493986924"/>
                  </a:ext>
                </a:extLst>
              </a:tr>
            </a:tbl>
          </a:graphicData>
        </a:graphic>
      </p:graphicFrame>
      <p:sp>
        <p:nvSpPr>
          <p:cNvPr id="10" name="TextBox 9">
            <a:extLst>
              <a:ext uri="{FF2B5EF4-FFF2-40B4-BE49-F238E27FC236}">
                <a16:creationId xmlns:a16="http://schemas.microsoft.com/office/drawing/2014/main" id="{B432B546-A4B3-C3B9-C087-82467F0F9BCB}"/>
              </a:ext>
            </a:extLst>
          </p:cNvPr>
          <p:cNvSpPr txBox="1"/>
          <p:nvPr/>
        </p:nvSpPr>
        <p:spPr>
          <a:xfrm>
            <a:off x="304431" y="4021491"/>
            <a:ext cx="11467017" cy="2061398"/>
          </a:xfrm>
          <a:prstGeom prst="rect">
            <a:avLst/>
          </a:prstGeom>
          <a:noFill/>
        </p:spPr>
        <p:txBody>
          <a:bodyPr wrap="none" lIns="0" tIns="0" rIns="0" bIns="0" numCol="1">
            <a:noAutofit/>
          </a:bodyPr>
          <a:lstStyle/>
          <a:p>
            <a:pPr marL="233363">
              <a:lnSpc>
                <a:spcPct val="107000"/>
              </a:lnSpc>
              <a:spcBef>
                <a:spcPts val="0"/>
              </a:spcBef>
            </a:pPr>
            <a:r>
              <a:rPr lang="en-US" b="1" kern="100">
                <a:effectLst/>
                <a:ea typeface="Aptos" panose="020B0004020202020204" pitchFamily="34" charset="0"/>
                <a:cs typeface="Times New Roman" panose="02020603050405020304" pitchFamily="18" charset="0"/>
              </a:rPr>
              <a:t>Areas of emphasis: </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Accuracy of information (e.g., website, catalog, syllabus)</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Alignment between operations and mission/strategic priorities</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Program review and assessment (commitment to continuous improvement)</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Faculty/instructors credentialing (review of randomly selected HR files during the visit)</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Online education (especially Regular and Substantive Interaction)</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Ethical and responsible conduct (e.g., use of AI and recruitment/admission practices)</a:t>
            </a:r>
          </a:p>
        </p:txBody>
      </p:sp>
    </p:spTree>
    <p:extLst>
      <p:ext uri="{BB962C8B-B14F-4D97-AF65-F5344CB8AC3E}">
        <p14:creationId xmlns:p14="http://schemas.microsoft.com/office/powerpoint/2010/main" val="146693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50A5-CF95-0F18-01F8-CA90A591CE16}"/>
              </a:ext>
            </a:extLst>
          </p:cNvPr>
          <p:cNvSpPr>
            <a:spLocks noGrp="1"/>
          </p:cNvSpPr>
          <p:nvPr>
            <p:ph type="title"/>
          </p:nvPr>
        </p:nvSpPr>
        <p:spPr>
          <a:xfrm>
            <a:off x="513347" y="234778"/>
            <a:ext cx="10515600" cy="922792"/>
          </a:xfrm>
        </p:spPr>
        <p:txBody>
          <a:bodyPr/>
          <a:lstStyle/>
          <a:p>
            <a:r>
              <a:rPr lang="en-US" dirty="0">
                <a:latin typeface="+mn-lt"/>
              </a:rPr>
              <a:t>How you can contribute</a:t>
            </a:r>
          </a:p>
        </p:txBody>
      </p:sp>
      <p:sp>
        <p:nvSpPr>
          <p:cNvPr id="3" name="Content Placeholder 2">
            <a:extLst>
              <a:ext uri="{FF2B5EF4-FFF2-40B4-BE49-F238E27FC236}">
                <a16:creationId xmlns:a16="http://schemas.microsoft.com/office/drawing/2014/main" id="{320DB712-D024-1D55-EE44-F9A1AEC94082}"/>
              </a:ext>
            </a:extLst>
          </p:cNvPr>
          <p:cNvSpPr>
            <a:spLocks noGrp="1"/>
          </p:cNvSpPr>
          <p:nvPr>
            <p:ph idx="1"/>
          </p:nvPr>
        </p:nvSpPr>
        <p:spPr>
          <a:xfrm>
            <a:off x="513346" y="1157570"/>
            <a:ext cx="11467159" cy="4972069"/>
          </a:xfrm>
        </p:spPr>
        <p:txBody>
          <a:bodyPr vert="horz" lIns="91440" tIns="45720" rIns="91440" bIns="45720" rtlCol="0" anchor="t">
            <a:noAutofit/>
          </a:bodyPr>
          <a:lstStyle/>
          <a:p>
            <a:pPr>
              <a:lnSpc>
                <a:spcPct val="100000"/>
              </a:lnSpc>
              <a:spcBef>
                <a:spcPts val="1200"/>
              </a:spcBef>
            </a:pPr>
            <a:r>
              <a:rPr lang="en-US" sz="1800" b="1" kern="100" dirty="0">
                <a:effectLst/>
                <a:latin typeface="+mn-lt"/>
                <a:ea typeface="Aptos" panose="020B0004020202020204" pitchFamily="34" charset="0"/>
                <a:cs typeface="Times New Roman"/>
              </a:rPr>
              <a:t>Engage in Workshops: </a:t>
            </a:r>
            <a:r>
              <a:rPr lang="en-US" sz="1800" kern="100" dirty="0">
                <a:latin typeface="+mn-lt"/>
                <a:ea typeface="Aptos" panose="020B0004020202020204" pitchFamily="34" charset="0"/>
                <a:cs typeface="Times New Roman"/>
              </a:rPr>
              <a:t>Participate</a:t>
            </a:r>
            <a:r>
              <a:rPr lang="en-US" sz="1800" kern="100" dirty="0">
                <a:effectLst/>
                <a:latin typeface="+mn-lt"/>
                <a:ea typeface="Aptos" panose="020B0004020202020204" pitchFamily="34" charset="0"/>
                <a:cs typeface="Times New Roman"/>
              </a:rPr>
              <a:t> in lunch discussions.</a:t>
            </a:r>
            <a:endParaRPr lang="en-US" dirty="0">
              <a:cs typeface="Times New Roman"/>
            </a:endParaRPr>
          </a:p>
          <a:p>
            <a:pPr>
              <a:lnSpc>
                <a:spcPct val="100000"/>
              </a:lnSpc>
              <a:spcBef>
                <a:spcPts val="1200"/>
              </a:spcBef>
            </a:pPr>
            <a:r>
              <a:rPr lang="en-US" sz="1800" b="1" kern="100" dirty="0">
                <a:effectLst/>
                <a:latin typeface="+mn-lt"/>
                <a:ea typeface="Aptos" panose="020B0004020202020204" pitchFamily="34" charset="0"/>
                <a:cs typeface="Times New Roman"/>
              </a:rPr>
              <a:t>Practice &amp; Prepare: </a:t>
            </a:r>
            <a:r>
              <a:rPr lang="en-US" sz="1800" kern="100" dirty="0">
                <a:effectLst/>
                <a:latin typeface="+mn-lt"/>
                <a:ea typeface="Aptos" panose="020B0004020202020204" pitchFamily="34" charset="0"/>
                <a:cs typeface="Times New Roman"/>
              </a:rPr>
              <a:t>Join mock visits (Feb 17–18) and Open Forums (March) to refine responses and elevator speeches.</a:t>
            </a:r>
          </a:p>
          <a:p>
            <a:pPr>
              <a:lnSpc>
                <a:spcPct val="100000"/>
              </a:lnSpc>
              <a:spcBef>
                <a:spcPts val="1200"/>
              </a:spcBef>
            </a:pPr>
            <a:r>
              <a:rPr lang="en-US" sz="1800" b="1" kern="100" dirty="0">
                <a:effectLst/>
                <a:latin typeface="+mn-lt"/>
                <a:ea typeface="Aptos" panose="020B0004020202020204" pitchFamily="34" charset="0"/>
                <a:cs typeface="Times New Roman"/>
              </a:rPr>
              <a:t>Participate in On-Site Visit: </a:t>
            </a:r>
            <a:r>
              <a:rPr lang="en-US" sz="1800" kern="100" dirty="0">
                <a:effectLst/>
                <a:latin typeface="+mn-lt"/>
                <a:ea typeface="Aptos" panose="020B0004020202020204" pitchFamily="34" charset="0"/>
                <a:cs typeface="Times New Roman"/>
              </a:rPr>
              <a:t>Be involved during the April 14–15 visit.</a:t>
            </a:r>
          </a:p>
          <a:p>
            <a:pPr>
              <a:lnSpc>
                <a:spcPct val="100000"/>
              </a:lnSpc>
              <a:spcBef>
                <a:spcPts val="1200"/>
              </a:spcBef>
            </a:pPr>
            <a:r>
              <a:rPr lang="en-US" sz="1800" b="1" kern="100" dirty="0">
                <a:effectLst/>
                <a:latin typeface="+mn-lt"/>
                <a:ea typeface="Aptos" panose="020B0004020202020204" pitchFamily="34" charset="0"/>
                <a:cs typeface="Times New Roman"/>
              </a:rPr>
              <a:t>Stay Updated: </a:t>
            </a:r>
            <a:r>
              <a:rPr lang="en-US" sz="1800" kern="100" dirty="0">
                <a:effectLst/>
                <a:latin typeface="+mn-lt"/>
                <a:ea typeface="Aptos" panose="020B0004020202020204" pitchFamily="34" charset="0"/>
                <a:cs typeface="Times New Roman"/>
              </a:rPr>
              <a:t>Watch Dr. Bolton’s updates, read press releases, and attend town halls.</a:t>
            </a:r>
          </a:p>
          <a:p>
            <a:pPr>
              <a:lnSpc>
                <a:spcPct val="100000"/>
              </a:lnSpc>
              <a:spcBef>
                <a:spcPts val="1200"/>
              </a:spcBef>
              <a:spcAft>
                <a:spcPts val="2400"/>
              </a:spcAft>
            </a:pPr>
            <a:r>
              <a:rPr lang="en-US" sz="1800" b="1" kern="100" dirty="0">
                <a:effectLst/>
                <a:latin typeface="+mn-lt"/>
                <a:ea typeface="Aptos" panose="020B0004020202020204" pitchFamily="34" charset="0"/>
                <a:cs typeface="Times New Roman" panose="02020603050405020304" pitchFamily="18" charset="0"/>
              </a:rPr>
              <a:t>Document Efforts: </a:t>
            </a:r>
            <a:r>
              <a:rPr lang="en-US" sz="1800" kern="100" dirty="0">
                <a:effectLst/>
                <a:latin typeface="+mn-lt"/>
                <a:ea typeface="Aptos" panose="020B0004020202020204" pitchFamily="34" charset="0"/>
                <a:cs typeface="Times New Roman" panose="02020603050405020304" pitchFamily="18" charset="0"/>
              </a:rPr>
              <a:t>Keep minutes, track professional development, follow policies, and use evaluation data for improvement.</a:t>
            </a:r>
          </a:p>
          <a:p>
            <a:pPr marL="0" indent="0">
              <a:lnSpc>
                <a:spcPct val="100000"/>
              </a:lnSpc>
              <a:spcBef>
                <a:spcPts val="1200"/>
              </a:spcBef>
              <a:buNone/>
            </a:pPr>
            <a:r>
              <a:rPr lang="en-US" sz="1800" b="1" kern="100" dirty="0">
                <a:latin typeface="+mn-lt"/>
                <a:ea typeface="Aptos" panose="020B0004020202020204" pitchFamily="34" charset="0"/>
                <a:cs typeface="Times New Roman"/>
              </a:rPr>
              <a:t>If you have questions, please contact:</a:t>
            </a:r>
          </a:p>
          <a:p>
            <a:pPr marL="0" indent="0">
              <a:lnSpc>
                <a:spcPct val="100000"/>
              </a:lnSpc>
              <a:spcBef>
                <a:spcPts val="1200"/>
              </a:spcBef>
              <a:buNone/>
            </a:pPr>
            <a:r>
              <a:rPr lang="en-US" sz="1800" kern="100" dirty="0">
                <a:latin typeface="Source Sans 3"/>
                <a:ea typeface="Aptos" panose="020B0004020202020204" pitchFamily="34" charset="0"/>
                <a:cs typeface="Times New Roman"/>
              </a:rPr>
              <a:t>Patricia </a:t>
            </a:r>
            <a:r>
              <a:rPr lang="en-US" sz="1800" kern="100" dirty="0" err="1">
                <a:latin typeface="Source Sans 3"/>
                <a:ea typeface="Aptos" panose="020B0004020202020204" pitchFamily="34" charset="0"/>
                <a:cs typeface="Times New Roman"/>
              </a:rPr>
              <a:t>Grandieu</a:t>
            </a:r>
            <a:r>
              <a:rPr lang="en-US" sz="1800" kern="100" dirty="0">
                <a:latin typeface="Source Sans 3"/>
                <a:ea typeface="Aptos" panose="020B0004020202020204" pitchFamily="34" charset="0"/>
                <a:cs typeface="Times New Roman"/>
              </a:rPr>
              <a:t>: </a:t>
            </a:r>
            <a:r>
              <a:rPr lang="en-US" sz="1800" i="1" kern="100" dirty="0">
                <a:solidFill>
                  <a:schemeClr val="tx1">
                    <a:lumMod val="60000"/>
                    <a:lumOff val="40000"/>
                  </a:schemeClr>
                </a:solidFill>
                <a:latin typeface="Source Sans 3"/>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Patricia.Grandieu@PikesPeak.edu</a:t>
            </a:r>
            <a:endParaRPr lang="en-US" sz="1800" i="1" kern="100" dirty="0">
              <a:solidFill>
                <a:schemeClr val="tx1">
                  <a:lumMod val="60000"/>
                  <a:lumOff val="40000"/>
                </a:schemeClr>
              </a:solidFill>
              <a:latin typeface="Calibri" panose="020F0502020204030204"/>
              <a:ea typeface="Aptos" panose="020B0004020202020204" pitchFamily="34" charset="0"/>
              <a:cs typeface="Times New Roman"/>
            </a:endParaRPr>
          </a:p>
          <a:p>
            <a:pPr marL="0" indent="0">
              <a:lnSpc>
                <a:spcPct val="100000"/>
              </a:lnSpc>
              <a:spcBef>
                <a:spcPts val="1200"/>
              </a:spcBef>
              <a:buNone/>
            </a:pPr>
            <a:r>
              <a:rPr lang="en-US" sz="1800" kern="100" dirty="0">
                <a:latin typeface="Source Sans 3"/>
                <a:ea typeface="Aptos" panose="020B0004020202020204" pitchFamily="34" charset="0"/>
                <a:cs typeface="Times New Roman"/>
              </a:rPr>
              <a:t>Deb Licht: </a:t>
            </a:r>
            <a:r>
              <a:rPr lang="en-US" sz="1800" i="1" kern="100" dirty="0">
                <a:solidFill>
                  <a:schemeClr val="tx1">
                    <a:lumMod val="60000"/>
                    <a:lumOff val="40000"/>
                  </a:schemeClr>
                </a:solidFill>
                <a:latin typeface="Source Sans 3"/>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Deborah.Licht@PikesPeak.edu</a:t>
            </a:r>
            <a:endParaRPr lang="en-US" sz="1800" i="1" kern="100" dirty="0">
              <a:solidFill>
                <a:schemeClr val="tx1">
                  <a:lumMod val="60000"/>
                  <a:lumOff val="40000"/>
                </a:schemeClr>
              </a:solidFill>
              <a:latin typeface="Source Sans 3"/>
              <a:ea typeface="Aptos" panose="020B0004020202020204" pitchFamily="34" charset="0"/>
              <a:cs typeface="Times New Roman"/>
            </a:endParaRPr>
          </a:p>
        </p:txBody>
      </p:sp>
    </p:spTree>
    <p:extLst>
      <p:ext uri="{BB962C8B-B14F-4D97-AF65-F5344CB8AC3E}">
        <p14:creationId xmlns:p14="http://schemas.microsoft.com/office/powerpoint/2010/main" val="388431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92763B-C580-CDA5-3C6B-7615055D96ED}"/>
              </a:ext>
            </a:extLst>
          </p:cNvPr>
          <p:cNvSpPr>
            <a:spLocks noGrp="1"/>
          </p:cNvSpPr>
          <p:nvPr>
            <p:ph type="title"/>
          </p:nvPr>
        </p:nvSpPr>
        <p:spPr>
          <a:xfrm>
            <a:off x="546653" y="231674"/>
            <a:ext cx="11097660" cy="854551"/>
          </a:xfrm>
        </p:spPr>
        <p:txBody>
          <a:bodyPr/>
          <a:lstStyle/>
          <a:p>
            <a:r>
              <a:rPr lang="en-US" dirty="0"/>
              <a:t>Colorado Online Update</a:t>
            </a:r>
          </a:p>
        </p:txBody>
      </p:sp>
      <p:sp>
        <p:nvSpPr>
          <p:cNvPr id="20" name="TextBox 19">
            <a:extLst>
              <a:ext uri="{FF2B5EF4-FFF2-40B4-BE49-F238E27FC236}">
                <a16:creationId xmlns:a16="http://schemas.microsoft.com/office/drawing/2014/main" id="{8E93554E-7BCF-CC16-8C84-FF88FF48CC84}"/>
              </a:ext>
            </a:extLst>
          </p:cNvPr>
          <p:cNvSpPr txBox="1"/>
          <p:nvPr/>
        </p:nvSpPr>
        <p:spPr>
          <a:xfrm>
            <a:off x="546653" y="1083953"/>
            <a:ext cx="6904955" cy="461665"/>
          </a:xfrm>
          <a:prstGeom prst="rect">
            <a:avLst/>
          </a:prstGeom>
          <a:noFill/>
        </p:spPr>
        <p:txBody>
          <a:bodyPr wrap="square" rtlCol="0">
            <a:spAutoFit/>
          </a:bodyPr>
          <a:lstStyle/>
          <a:p>
            <a:pPr algn="ctr"/>
            <a:r>
              <a:rPr lang="en-US" sz="2400" b="1"/>
              <a:t>3,037 Total CCCS Sections</a:t>
            </a:r>
          </a:p>
        </p:txBody>
      </p:sp>
      <p:graphicFrame>
        <p:nvGraphicFramePr>
          <p:cNvPr id="16" name="Chart 15" descr="Pie chart labeled 'Home Sections,' showing the distribution of sections across Colorado Community College System (CCCS) institutions. CCCS accounts for 51%, Front Range Community College (FRCC) accounts for 25%, and Pikes Peak State College (PPSC) accounts for 24%.">
            <a:extLst>
              <a:ext uri="{FF2B5EF4-FFF2-40B4-BE49-F238E27FC236}">
                <a16:creationId xmlns:a16="http://schemas.microsoft.com/office/drawing/2014/main" id="{6D766830-8A2D-3BA7-11C1-B37908133BA8}"/>
              </a:ext>
            </a:extLst>
          </p:cNvPr>
          <p:cNvGraphicFramePr/>
          <p:nvPr>
            <p:extLst>
              <p:ext uri="{D42A27DB-BD31-4B8C-83A1-F6EECF244321}">
                <p14:modId xmlns:p14="http://schemas.microsoft.com/office/powerpoint/2010/main" val="221842206"/>
              </p:ext>
            </p:extLst>
          </p:nvPr>
        </p:nvGraphicFramePr>
        <p:xfrm>
          <a:off x="0" y="1547177"/>
          <a:ext cx="4116619" cy="37597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descr="Pie chart labeled 'Pooled Sections,' showing the distribution of pooled sections. CCCS accounts for 69%, FRCC accounts for 10%, and PPSC accounts for 21%.">
            <a:extLst>
              <a:ext uri="{FF2B5EF4-FFF2-40B4-BE49-F238E27FC236}">
                <a16:creationId xmlns:a16="http://schemas.microsoft.com/office/drawing/2014/main" id="{E8D4B7F3-D50F-3925-5E92-8178A08F43EC}"/>
              </a:ext>
            </a:extLst>
          </p:cNvPr>
          <p:cNvGraphicFramePr/>
          <p:nvPr>
            <p:extLst>
              <p:ext uri="{D42A27DB-BD31-4B8C-83A1-F6EECF244321}">
                <p14:modId xmlns:p14="http://schemas.microsoft.com/office/powerpoint/2010/main" val="1766753754"/>
              </p:ext>
            </p:extLst>
          </p:nvPr>
        </p:nvGraphicFramePr>
        <p:xfrm>
          <a:off x="3709227" y="1547177"/>
          <a:ext cx="3742381" cy="37597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descr="Donut chart labeled 'PPSC CO Online Sections,' showing the total number of online sections at PPSC (685). Of these, 71% (485 sections) are home sections, and 29% (200 sections) are pooled sections.">
            <a:extLst>
              <a:ext uri="{FF2B5EF4-FFF2-40B4-BE49-F238E27FC236}">
                <a16:creationId xmlns:a16="http://schemas.microsoft.com/office/drawing/2014/main" id="{98DAB611-448D-4F64-A316-FB17E9637FEF}"/>
              </a:ext>
            </a:extLst>
          </p:cNvPr>
          <p:cNvGraphicFramePr/>
          <p:nvPr>
            <p:extLst>
              <p:ext uri="{D42A27DB-BD31-4B8C-83A1-F6EECF244321}">
                <p14:modId xmlns:p14="http://schemas.microsoft.com/office/powerpoint/2010/main" val="912793130"/>
              </p:ext>
            </p:extLst>
          </p:nvPr>
        </p:nvGraphicFramePr>
        <p:xfrm>
          <a:off x="7277818" y="1113194"/>
          <a:ext cx="5024718" cy="3759741"/>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45402088-0B2D-D106-29C3-CAB1D59396FF}"/>
              </a:ext>
              <a:ext uri="{C183D7F6-B498-43B3-948B-1728B52AA6E4}">
                <adec:decorative xmlns:adec="http://schemas.microsoft.com/office/drawing/2017/decorative" val="1"/>
              </a:ext>
            </a:extLst>
          </p:cNvPr>
          <p:cNvSpPr txBox="1"/>
          <p:nvPr/>
        </p:nvSpPr>
        <p:spPr>
          <a:xfrm>
            <a:off x="9204389" y="2435853"/>
            <a:ext cx="1171575" cy="1200150"/>
          </a:xfrm>
          <a:prstGeom prst="rect">
            <a:avLst/>
          </a:prstGeom>
          <a:noFill/>
        </p:spPr>
        <p:txBody>
          <a:bodyPr wrap="square" rtlCol="0" anchor="ctr">
            <a:noAutofit/>
          </a:bodyPr>
          <a:lstStyle/>
          <a:p>
            <a:pPr algn="ctr"/>
            <a:r>
              <a:rPr lang="en-US" sz="2000" b="1" dirty="0"/>
              <a:t>685</a:t>
            </a:r>
          </a:p>
          <a:p>
            <a:pPr algn="ctr"/>
            <a:r>
              <a:rPr lang="en-US" sz="1400" b="1" dirty="0"/>
              <a:t>Total</a:t>
            </a:r>
          </a:p>
        </p:txBody>
      </p:sp>
      <p:cxnSp>
        <p:nvCxnSpPr>
          <p:cNvPr id="19" name="Straight Connector 18">
            <a:extLst>
              <a:ext uri="{FF2B5EF4-FFF2-40B4-BE49-F238E27FC236}">
                <a16:creationId xmlns:a16="http://schemas.microsoft.com/office/drawing/2014/main" id="{AB407141-9A15-FFB4-2DCB-615D8C2E136F}"/>
              </a:ext>
              <a:ext uri="{C183D7F6-B498-43B3-948B-1728B52AA6E4}">
                <adec:decorative xmlns:adec="http://schemas.microsoft.com/office/drawing/2017/decorative" val="1"/>
              </a:ext>
            </a:extLst>
          </p:cNvPr>
          <p:cNvCxnSpPr>
            <a:cxnSpLocks/>
          </p:cNvCxnSpPr>
          <p:nvPr/>
        </p:nvCxnSpPr>
        <p:spPr>
          <a:xfrm>
            <a:off x="7451608" y="876063"/>
            <a:ext cx="0" cy="422543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sp>
        <p:nvSpPr>
          <p:cNvPr id="6" name="Content Placeholder 1">
            <a:extLst>
              <a:ext uri="{FF2B5EF4-FFF2-40B4-BE49-F238E27FC236}">
                <a16:creationId xmlns:a16="http://schemas.microsoft.com/office/drawing/2014/main" id="{763CBFCF-C2FB-B5CE-2EC9-F283CA48390A}"/>
              </a:ext>
            </a:extLst>
          </p:cNvPr>
          <p:cNvSpPr>
            <a:spLocks noGrp="1"/>
          </p:cNvSpPr>
          <p:nvPr>
            <p:ph sz="half" idx="1"/>
          </p:nvPr>
        </p:nvSpPr>
        <p:spPr>
          <a:xfrm>
            <a:off x="546654" y="5101496"/>
            <a:ext cx="11234220" cy="1165102"/>
          </a:xfrm>
        </p:spPr>
        <p:txBody>
          <a:bodyPr vert="horz" lIns="91440" tIns="45720" rIns="91440" bIns="45720" rtlCol="0" anchor="ctr">
            <a:noAutofit/>
          </a:bodyPr>
          <a:lstStyle/>
          <a:p>
            <a:pPr>
              <a:lnSpc>
                <a:spcPct val="100000"/>
              </a:lnSpc>
              <a:spcBef>
                <a:spcPts val="600"/>
              </a:spcBef>
            </a:pPr>
            <a:r>
              <a:rPr lang="en-US" sz="2000" b="1" dirty="0">
                <a:latin typeface="Calibri" panose="020F0502020204030204" pitchFamily="34" charset="0"/>
                <a:cs typeface="Calibri" panose="020F0502020204030204" pitchFamily="34" charset="0"/>
              </a:rPr>
              <a:t>47 New Faculty and Instructors: </a:t>
            </a:r>
            <a:r>
              <a:rPr lang="en-US" sz="2000" dirty="0">
                <a:latin typeface="Calibri" panose="020F0502020204030204" pitchFamily="34" charset="0"/>
                <a:cs typeface="Calibri" panose="020F0502020204030204" pitchFamily="34" charset="0"/>
              </a:rPr>
              <a:t>Enrolled in the Essentials of Teaching and Learning Bootcamp.</a:t>
            </a:r>
          </a:p>
          <a:p>
            <a:pPr>
              <a:lnSpc>
                <a:spcPct val="100000"/>
              </a:lnSpc>
              <a:spcBef>
                <a:spcPts val="600"/>
              </a:spcBef>
            </a:pPr>
            <a:r>
              <a:rPr lang="en-US" sz="2000" b="1" dirty="0">
                <a:latin typeface="Calibri" panose="020F0502020204030204" pitchFamily="34" charset="0"/>
                <a:cs typeface="Calibri" panose="020F0502020204030204" pitchFamily="34" charset="0"/>
              </a:rPr>
              <a:t>Testing New Automated LMS Introduction for students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8391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C0BD80-6086-EDE7-1422-455239E684E0}"/>
              </a:ext>
              <a:ext uri="{C183D7F6-B498-43B3-948B-1728B52AA6E4}">
                <adec:decorative xmlns:adec="http://schemas.microsoft.com/office/drawing/2017/decorative" val="1"/>
              </a:ext>
            </a:extLst>
          </p:cNvPr>
          <p:cNvSpPr/>
          <p:nvPr/>
        </p:nvSpPr>
        <p:spPr>
          <a:xfrm>
            <a:off x="0" y="1939289"/>
            <a:ext cx="12192000" cy="2801787"/>
          </a:xfrm>
          <a:prstGeom prst="rect">
            <a:avLst/>
          </a:prstGeom>
          <a:blipFill dpi="0" rotWithShape="1">
            <a:blip r:embed="rId3" cstate="screen">
              <a:extLst>
                <a:ext uri="{28A0092B-C50C-407E-A947-70E740481C1C}">
                  <a14:useLocalDpi xmlns:a14="http://schemas.microsoft.com/office/drawing/2010/main"/>
                </a:ext>
              </a:extLst>
            </a:blip>
            <a:srcRect/>
            <a:stretch>
              <a:fillRect l="1"/>
            </a:stretch>
          </a:bli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40280-1729-8B26-B608-C831D7E9C321}"/>
              </a:ext>
              <a:ext uri="{C183D7F6-B498-43B3-948B-1728B52AA6E4}">
                <adec:decorative xmlns:adec="http://schemas.microsoft.com/office/drawing/2017/decorative" val="1"/>
              </a:ext>
            </a:extLst>
          </p:cNvPr>
          <p:cNvSpPr/>
          <p:nvPr/>
        </p:nvSpPr>
        <p:spPr>
          <a:xfrm>
            <a:off x="419725" y="0"/>
            <a:ext cx="11306283" cy="6271845"/>
          </a:xfrm>
          <a:prstGeom prst="rect">
            <a:avLst/>
          </a:prstGeom>
          <a:solidFill>
            <a:schemeClr val="bg1"/>
          </a:solidFill>
          <a:ln>
            <a:noFill/>
          </a:ln>
          <a:effectLst>
            <a:outerShdw blurRad="598218" algn="ctr" rotWithShape="0">
              <a:schemeClr val="tx2">
                <a:lumMod val="75000"/>
                <a:alpha val="8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78E35FA-5F50-5502-7F92-EBDAB905CB75}"/>
              </a:ext>
            </a:extLst>
          </p:cNvPr>
          <p:cNvSpPr txBox="1">
            <a:spLocks noGrp="1"/>
          </p:cNvSpPr>
          <p:nvPr>
            <p:ph type="title"/>
          </p:nvPr>
        </p:nvSpPr>
        <p:spPr>
          <a:xfrm>
            <a:off x="838200" y="1"/>
            <a:ext cx="10515600" cy="1043355"/>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algn="l">
              <a:defRPr/>
            </a:pPr>
            <a:r>
              <a:rPr lang="en-US" sz="3600" dirty="0">
                <a:solidFill>
                  <a:srgbClr val="DB4326"/>
                </a:solidFill>
              </a:rPr>
              <a:t>Federal Budget Issues</a:t>
            </a:r>
            <a:endParaRPr kumimoji="0" lang="en-US" sz="3600" b="0" i="0" u="none" strike="noStrike" kern="1200" cap="none" spc="0" normalizeH="0" baseline="0" noProof="0" dirty="0">
              <a:ln>
                <a:noFill/>
              </a:ln>
              <a:solidFill>
                <a:srgbClr val="DB4326"/>
              </a:solidFill>
              <a:effectLst/>
              <a:uLnTx/>
              <a:uFillTx/>
            </a:endParaRPr>
          </a:p>
        </p:txBody>
      </p:sp>
      <p:pic>
        <p:nvPicPr>
          <p:cNvPr id="7" name="Picture 6" descr="A stack of money and the American Flag.">
            <a:extLst>
              <a:ext uri="{FF2B5EF4-FFF2-40B4-BE49-F238E27FC236}">
                <a16:creationId xmlns:a16="http://schemas.microsoft.com/office/drawing/2014/main" id="{298D8621-F108-92F7-077F-770FBE973F7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3142" y="1043356"/>
            <a:ext cx="10854047" cy="5032296"/>
          </a:xfrm>
          <a:prstGeom prst="rect">
            <a:avLst/>
          </a:prstGeom>
        </p:spPr>
      </p:pic>
      <p:sp>
        <p:nvSpPr>
          <p:cNvPr id="10" name="Rectangle 9">
            <a:extLst>
              <a:ext uri="{FF2B5EF4-FFF2-40B4-BE49-F238E27FC236}">
                <a16:creationId xmlns:a16="http://schemas.microsoft.com/office/drawing/2014/main" id="{B4006C51-2B7E-9DBC-6F1C-6AFFC23E55EB}"/>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8DDA9A8-686B-13D3-5CC3-AF497E21236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1563289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D260B4-8226-52CC-D825-636C199F5CCE}"/>
              </a:ext>
            </a:extLst>
          </p:cNvPr>
          <p:cNvSpPr>
            <a:spLocks noGrp="1"/>
          </p:cNvSpPr>
          <p:nvPr>
            <p:ph type="title"/>
          </p:nvPr>
        </p:nvSpPr>
        <p:spPr/>
        <p:txBody>
          <a:bodyPr/>
          <a:lstStyle/>
          <a:p>
            <a:r>
              <a:rPr lang="en-US" dirty="0">
                <a:latin typeface="Calibri"/>
                <a:ea typeface="Calibri"/>
                <a:cs typeface="Calibri"/>
              </a:rPr>
              <a:t>High School Programs &amp; Workforce Development</a:t>
            </a:r>
          </a:p>
        </p:txBody>
      </p:sp>
      <p:sp>
        <p:nvSpPr>
          <p:cNvPr id="2" name="Content Placeholder 1">
            <a:extLst>
              <a:ext uri="{FF2B5EF4-FFF2-40B4-BE49-F238E27FC236}">
                <a16:creationId xmlns:a16="http://schemas.microsoft.com/office/drawing/2014/main" id="{661EAC28-6D18-CD7F-FAC6-2CCC6A9A9833}"/>
              </a:ext>
            </a:extLst>
          </p:cNvPr>
          <p:cNvSpPr>
            <a:spLocks noGrp="1"/>
          </p:cNvSpPr>
          <p:nvPr>
            <p:ph sz="half" idx="1"/>
          </p:nvPr>
        </p:nvSpPr>
        <p:spPr>
          <a:xfrm>
            <a:off x="838200" y="1825625"/>
            <a:ext cx="10412392" cy="4351338"/>
          </a:xfrm>
        </p:spPr>
        <p:txBody>
          <a:bodyPr>
            <a:normAutofit/>
          </a:bodyPr>
          <a:lstStyle/>
          <a:p>
            <a:r>
              <a:rPr lang="en-US" dirty="0">
                <a:latin typeface="+mn-lt"/>
              </a:rPr>
              <a:t>HSP and WF will be split into two different operations in order to focus more intentionally on both areas. </a:t>
            </a:r>
          </a:p>
          <a:p>
            <a:pPr>
              <a:lnSpc>
                <a:spcPct val="100000"/>
              </a:lnSpc>
              <a:spcBef>
                <a:spcPts val="1600"/>
              </a:spcBef>
            </a:pPr>
            <a:r>
              <a:rPr lang="en-US" dirty="0">
                <a:latin typeface="+mn-lt"/>
              </a:rPr>
              <a:t>Director of Concurrent Enrollment position has been posted. This position will be dedicated to sustaining and strengthening our K-12 partnerships. Janet Avion is the main point of contact for High School Programs until this position is filled. </a:t>
            </a:r>
          </a:p>
          <a:p>
            <a:pPr>
              <a:lnSpc>
                <a:spcPct val="100000"/>
              </a:lnSpc>
              <a:spcBef>
                <a:spcPts val="1600"/>
              </a:spcBef>
            </a:pPr>
            <a:r>
              <a:rPr lang="en-US" dirty="0">
                <a:latin typeface="+mn-lt"/>
              </a:rPr>
              <a:t>We expect to post a Director of Workforce position later this spring. In the meantime, Gary Walker will be the main contact for Workforce. </a:t>
            </a:r>
          </a:p>
        </p:txBody>
      </p:sp>
    </p:spTree>
    <p:extLst>
      <p:ext uri="{BB962C8B-B14F-4D97-AF65-F5344CB8AC3E}">
        <p14:creationId xmlns:p14="http://schemas.microsoft.com/office/powerpoint/2010/main" val="422346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572363" y="49236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New &amp; Upcoming Programs</a:t>
            </a:r>
          </a:p>
        </p:txBody>
      </p:sp>
      <p:sp>
        <p:nvSpPr>
          <p:cNvPr id="8" name="Rectangle 7">
            <a:extLst>
              <a:ext uri="{FF2B5EF4-FFF2-40B4-BE49-F238E27FC236}">
                <a16:creationId xmlns:a16="http://schemas.microsoft.com/office/drawing/2014/main" id="{29EF1E78-4B29-85C7-8366-2C6828BDEC1D}"/>
              </a:ext>
              <a:ext uri="{C183D7F6-B498-43B3-948B-1728B52AA6E4}">
                <adec:decorative xmlns:adec="http://schemas.microsoft.com/office/drawing/2017/decorative" val="1"/>
              </a:ext>
            </a:extLst>
          </p:cNvPr>
          <p:cNvSpPr/>
          <p:nvPr/>
        </p:nvSpPr>
        <p:spPr>
          <a:xfrm>
            <a:off x="6101863" y="274075"/>
            <a:ext cx="5638799" cy="6001517"/>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37BD72D-E16E-B25A-E273-8466F0C2D0AB}"/>
              </a:ext>
            </a:extLst>
          </p:cNvPr>
          <p:cNvSpPr txBox="1">
            <a:spLocks/>
          </p:cNvSpPr>
          <p:nvPr/>
        </p:nvSpPr>
        <p:spPr>
          <a:xfrm>
            <a:off x="6232190" y="867196"/>
            <a:ext cx="5417031" cy="5273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a:ea typeface="+mn-ea"/>
                <a:cs typeface="Segoe UI"/>
              </a:rPr>
              <a:t>Certificates</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Practical Nursing Certificate – Fall 2025 </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Precision Machining Certificate – Fall 2025 </a:t>
            </a:r>
          </a:p>
          <a:p>
            <a:pPr marL="0" marR="0" lvl="0" indent="0" algn="l" defTabSz="914400" rtl="0" eaLnBrk="1" fontAlgn="auto" latinLnBrk="0" hangingPunct="1">
              <a:lnSpc>
                <a:spcPct val="100000"/>
              </a:lnSpc>
              <a:spcBef>
                <a:spcPts val="1200"/>
              </a:spcBef>
              <a:spcAft>
                <a:spcPts val="40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a:ea typeface="+mn-ea"/>
                <a:cs typeface="Segoe UI"/>
              </a:rPr>
              <a:t>Associate Degree Programs</a:t>
            </a: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pitchFamily="34" charset="0"/>
              </a:rPr>
              <a:t>AAS </a:t>
            </a:r>
            <a:r>
              <a:rPr lang="en-US" sz="1800">
                <a:solidFill>
                  <a:schemeClr val="bg1"/>
                </a:solidFill>
                <a:latin typeface="Calibri" panose="020F0502020204030204"/>
                <a:cs typeface="Calibri" panose="020F0502020204030204" pitchFamily="34" charset="0"/>
              </a:rPr>
              <a:t>Music Audio Technology – Fall 2025</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Paramedic to RN – Fall 2025</a:t>
            </a:r>
          </a:p>
          <a:p>
            <a:pPr marL="285750" indent="-285750">
              <a:lnSpc>
                <a:spcPct val="100000"/>
              </a:lnSpc>
              <a:spcBef>
                <a:spcPts val="0"/>
              </a:spcBef>
              <a:spcAft>
                <a:spcPts val="500"/>
              </a:spcAft>
              <a:buFont typeface="Arial"/>
              <a:buChar char="•"/>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pitchFamily="34" charset="0"/>
              </a:rPr>
              <a:t>LPN to RN – Fall 2025</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AAS Dental Hygiene – Summer 2025 </a:t>
            </a:r>
          </a:p>
          <a:p>
            <a:pPr marL="0" indent="0">
              <a:lnSpc>
                <a:spcPct val="100000"/>
              </a:lnSpc>
              <a:spcBef>
                <a:spcPts val="1200"/>
              </a:spcBef>
              <a:spcAft>
                <a:spcPts val="400"/>
              </a:spcAft>
              <a:buNone/>
              <a:defRPr/>
            </a:pPr>
            <a:r>
              <a:rPr lang="en-US" sz="1800" b="1">
                <a:solidFill>
                  <a:schemeClr val="bg1"/>
                </a:solidFill>
                <a:latin typeface="Calibri" panose="020F0502020204030204"/>
                <a:cs typeface="Segoe UI"/>
              </a:rPr>
              <a:t>Bachelor Degree Programs</a:t>
            </a: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kumimoji="0" lang="en-US" sz="1800" u="none" strike="noStrike" kern="1200" cap="none" spc="0" normalizeH="0" baseline="0" noProof="0">
                <a:ln>
                  <a:noFill/>
                </a:ln>
                <a:solidFill>
                  <a:schemeClr val="bg1"/>
                </a:solidFill>
                <a:effectLst/>
                <a:uLnTx/>
                <a:uFillTx/>
                <a:latin typeface="Calibri" panose="020F0502020204030204"/>
                <a:ea typeface="+mn-ea"/>
                <a:cs typeface="Calibri" panose="020F0502020204030204" pitchFamily="34" charset="0"/>
              </a:rPr>
              <a:t>BAS Business – Spring 2025</a:t>
            </a: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lang="en-US" sz="1800">
                <a:solidFill>
                  <a:schemeClr val="bg1"/>
                </a:solidFill>
                <a:latin typeface="Calibri" panose="020F0502020204030204"/>
                <a:cs typeface="Calibri" panose="020F0502020204030204" pitchFamily="34" charset="0"/>
              </a:rPr>
              <a:t>BAS Elementary Education Digital Literacy – Fall 2025</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BAS Behavioral Health – Fall 2025</a:t>
            </a:r>
          </a:p>
          <a:p>
            <a:pPr marL="0" indent="0">
              <a:lnSpc>
                <a:spcPct val="100000"/>
              </a:lnSpc>
              <a:spcBef>
                <a:spcPts val="0"/>
              </a:spcBef>
              <a:spcAft>
                <a:spcPts val="500"/>
              </a:spcAft>
              <a:buNone/>
              <a:defRPr/>
            </a:pPr>
            <a:endParaRPr lang="en-US" sz="1800">
              <a:solidFill>
                <a:schemeClr val="bg1"/>
              </a:solidFill>
              <a:latin typeface="Calibri" panose="020F0502020204030204"/>
              <a:ea typeface="Calibri"/>
              <a:cs typeface="Calibri"/>
            </a:endParaRPr>
          </a:p>
        </p:txBody>
      </p:sp>
      <p:pic>
        <p:nvPicPr>
          <p:cNvPr id="10" name="Picture 9">
            <a:extLst>
              <a:ext uri="{FF2B5EF4-FFF2-40B4-BE49-F238E27FC236}">
                <a16:creationId xmlns:a16="http://schemas.microsoft.com/office/drawing/2014/main" id="{D6AF4E20-16E8-3B14-876A-258FFED583F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01863" y="274075"/>
            <a:ext cx="5638799" cy="398467"/>
          </a:xfrm>
          <a:prstGeom prst="rect">
            <a:avLst/>
          </a:prstGeom>
        </p:spPr>
      </p:pic>
      <p:pic>
        <p:nvPicPr>
          <p:cNvPr id="15" name="Picture 14">
            <a:extLst>
              <a:ext uri="{FF2B5EF4-FFF2-40B4-BE49-F238E27FC236}">
                <a16:creationId xmlns:a16="http://schemas.microsoft.com/office/drawing/2014/main" id="{F47420A3-D6F4-6E3B-2399-C104FD915A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4331413">
            <a:off x="283426" y="1106687"/>
            <a:ext cx="5147313" cy="5055670"/>
          </a:xfrm>
          <a:prstGeom prst="rect">
            <a:avLst/>
          </a:prstGeom>
        </p:spPr>
      </p:pic>
      <p:pic>
        <p:nvPicPr>
          <p:cNvPr id="16" name="Picture 15" descr="A group of people sitting around a table">
            <a:extLst>
              <a:ext uri="{FF2B5EF4-FFF2-40B4-BE49-F238E27FC236}">
                <a16:creationId xmlns:a16="http://schemas.microsoft.com/office/drawing/2014/main" id="{FCBDE5C9-F6D9-E41D-DFCF-FBD2685E10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16536" y="1819675"/>
            <a:ext cx="3452139" cy="3368228"/>
          </a:xfrm>
          <a:prstGeom prst="rect">
            <a:avLst/>
          </a:prstGeom>
        </p:spPr>
      </p:pic>
      <p:grpSp>
        <p:nvGrpSpPr>
          <p:cNvPr id="23" name="Group 22">
            <a:extLst>
              <a:ext uri="{FF2B5EF4-FFF2-40B4-BE49-F238E27FC236}">
                <a16:creationId xmlns:a16="http://schemas.microsoft.com/office/drawing/2014/main" id="{AF09977C-0633-4D4C-7912-935E053E427C}"/>
              </a:ext>
              <a:ext uri="{C183D7F6-B498-43B3-948B-1728B52AA6E4}">
                <adec:decorative xmlns:adec="http://schemas.microsoft.com/office/drawing/2017/decorative" val="1"/>
              </a:ext>
            </a:extLst>
          </p:cNvPr>
          <p:cNvGrpSpPr/>
          <p:nvPr/>
        </p:nvGrpSpPr>
        <p:grpSpPr>
          <a:xfrm>
            <a:off x="3768628" y="4010873"/>
            <a:ext cx="1848973" cy="1848973"/>
            <a:chOff x="3904088" y="3885383"/>
            <a:chExt cx="1926075" cy="1926075"/>
          </a:xfrm>
        </p:grpSpPr>
        <p:sp>
          <p:nvSpPr>
            <p:cNvPr id="18" name="Rectangle 17">
              <a:extLst>
                <a:ext uri="{FF2B5EF4-FFF2-40B4-BE49-F238E27FC236}">
                  <a16:creationId xmlns:a16="http://schemas.microsoft.com/office/drawing/2014/main" id="{638707C2-A07F-D14F-7B5F-D21E024B868A}"/>
                </a:ext>
              </a:extLst>
            </p:cNvPr>
            <p:cNvSpPr/>
            <p:nvPr/>
          </p:nvSpPr>
          <p:spPr>
            <a:xfrm>
              <a:off x="3904088" y="3885383"/>
              <a:ext cx="1926075" cy="1926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52CBA9A-295E-B4A3-6E31-480180F95C7C}"/>
                </a:ext>
              </a:extLst>
            </p:cNvPr>
            <p:cNvPicPr>
              <a:picLocks noChangeAspect="1"/>
            </p:cNvPicPr>
            <p:nvPr/>
          </p:nvPicPr>
          <p:blipFill>
            <a:blip r:embed="rId6"/>
            <a:stretch>
              <a:fillRect/>
            </a:stretch>
          </p:blipFill>
          <p:spPr>
            <a:xfrm>
              <a:off x="4147317" y="4113295"/>
              <a:ext cx="1424306" cy="1470251"/>
            </a:xfrm>
            <a:prstGeom prst="rect">
              <a:avLst/>
            </a:prstGeom>
          </p:spPr>
        </p:pic>
      </p:grpSp>
    </p:spTree>
    <p:extLst>
      <p:ext uri="{BB962C8B-B14F-4D97-AF65-F5344CB8AC3E}">
        <p14:creationId xmlns:p14="http://schemas.microsoft.com/office/powerpoint/2010/main" val="2821140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3FC6DFF-02DA-57DB-EEBD-2E58BF31F14B}"/>
              </a:ext>
            </a:extLst>
          </p:cNvPr>
          <p:cNvSpPr>
            <a:spLocks noGrp="1"/>
          </p:cNvSpPr>
          <p:nvPr>
            <p:ph type="title"/>
          </p:nvPr>
        </p:nvSpPr>
        <p:spPr>
          <a:xfrm>
            <a:off x="838200" y="223285"/>
            <a:ext cx="10515600" cy="1257316"/>
          </a:xfrm>
        </p:spPr>
        <p:txBody>
          <a:bodyPr/>
          <a:lstStyle/>
          <a:p>
            <a:r>
              <a:rPr lang="en-US" dirty="0"/>
              <a:t>AI</a:t>
            </a:r>
          </a:p>
        </p:txBody>
      </p:sp>
      <p:sp>
        <p:nvSpPr>
          <p:cNvPr id="3" name="Content Placeholder 1">
            <a:extLst>
              <a:ext uri="{FF2B5EF4-FFF2-40B4-BE49-F238E27FC236}">
                <a16:creationId xmlns:a16="http://schemas.microsoft.com/office/drawing/2014/main" id="{79108186-62AB-04F8-A152-98A9E237990A}"/>
              </a:ext>
            </a:extLst>
          </p:cNvPr>
          <p:cNvSpPr>
            <a:spLocks noGrp="1"/>
          </p:cNvSpPr>
          <p:nvPr>
            <p:ph sz="half" idx="1"/>
          </p:nvPr>
        </p:nvSpPr>
        <p:spPr>
          <a:xfrm>
            <a:off x="597878" y="1480601"/>
            <a:ext cx="5498122" cy="4803241"/>
          </a:xfrm>
        </p:spPr>
        <p:txBody>
          <a:bodyPr vert="horz" lIns="91440" tIns="45720" rIns="91440" bIns="45720" rtlCol="0" anchor="t">
            <a:normAutofit/>
          </a:bodyPr>
          <a:lstStyle/>
          <a:p>
            <a:pPr>
              <a:lnSpc>
                <a:spcPct val="100000"/>
              </a:lnSpc>
            </a:pPr>
            <a:r>
              <a:rPr lang="en-US" sz="2000" dirty="0" err="1">
                <a:latin typeface="+mn-lt"/>
              </a:rPr>
              <a:t>Respondus</a:t>
            </a:r>
            <a:r>
              <a:rPr lang="en-US" sz="2000" dirty="0">
                <a:latin typeface="+mn-lt"/>
              </a:rPr>
              <a:t> Lockdown Browser </a:t>
            </a:r>
          </a:p>
          <a:p>
            <a:pPr>
              <a:lnSpc>
                <a:spcPct val="100000"/>
              </a:lnSpc>
            </a:pPr>
            <a:r>
              <a:rPr lang="en-US" sz="2000" dirty="0">
                <a:latin typeface="+mn-lt"/>
              </a:rPr>
              <a:t>Instructional Services Departmental </a:t>
            </a:r>
            <a:br>
              <a:rPr lang="en-US" sz="2000" dirty="0">
                <a:latin typeface="+mn-lt"/>
              </a:rPr>
            </a:br>
            <a:r>
              <a:rPr lang="en-US" sz="2000" dirty="0">
                <a:latin typeface="+mn-lt"/>
              </a:rPr>
              <a:t>AI Integrations Policy Development </a:t>
            </a:r>
          </a:p>
          <a:p>
            <a:pPr>
              <a:lnSpc>
                <a:spcPct val="100000"/>
              </a:lnSpc>
            </a:pPr>
            <a:r>
              <a:rPr lang="en-US" sz="2000" dirty="0">
                <a:latin typeface="+mn-lt"/>
              </a:rPr>
              <a:t>Empowering instructors to handle unethical use of AI in the classroom </a:t>
            </a:r>
          </a:p>
          <a:p>
            <a:pPr>
              <a:lnSpc>
                <a:spcPct val="100000"/>
              </a:lnSpc>
            </a:pPr>
            <a:r>
              <a:rPr lang="en-US" sz="2000" dirty="0">
                <a:latin typeface="+mn-lt"/>
              </a:rPr>
              <a:t>Effective integration in curriculum</a:t>
            </a:r>
            <a:endParaRPr lang="en-US" sz="2000" dirty="0">
              <a:latin typeface="+mn-lt"/>
              <a:ea typeface="Calibri"/>
              <a:cs typeface="Calibri"/>
            </a:endParaRPr>
          </a:p>
          <a:p>
            <a:pPr>
              <a:lnSpc>
                <a:spcPct val="100000"/>
              </a:lnSpc>
            </a:pPr>
            <a:r>
              <a:rPr lang="en-US" sz="2000" dirty="0">
                <a:latin typeface="Source Sans 3"/>
              </a:rPr>
              <a:t>System-level policy group: syllabi recommendations, and a vision forward.  </a:t>
            </a:r>
            <a:br>
              <a:rPr lang="en-US" sz="2000" dirty="0">
                <a:latin typeface="Source Sans 3"/>
              </a:rPr>
            </a:br>
            <a:r>
              <a:rPr lang="en-US" sz="2000" dirty="0">
                <a:latin typeface="Source Sans 3"/>
              </a:rPr>
              <a:t>PPSC represented by Dennis Natali.</a:t>
            </a:r>
          </a:p>
          <a:p>
            <a:pPr>
              <a:lnSpc>
                <a:spcPct val="100000"/>
              </a:lnSpc>
            </a:pPr>
            <a:r>
              <a:rPr lang="en-US" sz="2000" dirty="0">
                <a:latin typeface="Source Sans 3"/>
              </a:rPr>
              <a:t>AI Summit Announcement: CETL partnering with the Instructional Technology Council to offer an AI Summit on February 14th. </a:t>
            </a:r>
          </a:p>
          <a:p>
            <a:pPr>
              <a:lnSpc>
                <a:spcPct val="100000"/>
              </a:lnSpc>
            </a:pPr>
            <a:endParaRPr lang="en-US" sz="2000" dirty="0"/>
          </a:p>
        </p:txBody>
      </p:sp>
      <p:pic>
        <p:nvPicPr>
          <p:cNvPr id="6" name="Picture 5">
            <a:extLst>
              <a:ext uri="{FF2B5EF4-FFF2-40B4-BE49-F238E27FC236}">
                <a16:creationId xmlns:a16="http://schemas.microsoft.com/office/drawing/2014/main" id="{EEE8E9B5-80EF-6A10-EA4D-86C23732647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86" t="26476" r="1159" b="34945"/>
          <a:stretch/>
        </p:blipFill>
        <p:spPr>
          <a:xfrm>
            <a:off x="6663413" y="1480601"/>
            <a:ext cx="5012659" cy="3394010"/>
          </a:xfrm>
          <a:prstGeom prst="rect">
            <a:avLst/>
          </a:prstGeom>
        </p:spPr>
      </p:pic>
      <p:pic>
        <p:nvPicPr>
          <p:cNvPr id="7" name="Picture 6" descr="AI thought cloud.">
            <a:extLst>
              <a:ext uri="{FF2B5EF4-FFF2-40B4-BE49-F238E27FC236}">
                <a16:creationId xmlns:a16="http://schemas.microsoft.com/office/drawing/2014/main" id="{CACF2F24-413B-CED7-FD79-4A35837D00B0}"/>
              </a:ext>
            </a:extLst>
          </p:cNvPr>
          <p:cNvPicPr>
            <a:picLocks noChangeAspect="1"/>
          </p:cNvPicPr>
          <p:nvPr/>
        </p:nvPicPr>
        <p:blipFill>
          <a:blip r:embed="rId4"/>
          <a:srcRect/>
          <a:stretch/>
        </p:blipFill>
        <p:spPr>
          <a:xfrm>
            <a:off x="6262785" y="1843088"/>
            <a:ext cx="5091015" cy="3394010"/>
          </a:xfrm>
          <a:prstGeom prst="rect">
            <a:avLst/>
          </a:prstGeom>
        </p:spPr>
      </p:pic>
    </p:spTree>
    <p:extLst>
      <p:ext uri="{BB962C8B-B14F-4D97-AF65-F5344CB8AC3E}">
        <p14:creationId xmlns:p14="http://schemas.microsoft.com/office/powerpoint/2010/main" val="3167103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D0F5-A5FF-B73C-AF57-72917D006816}"/>
              </a:ext>
            </a:extLst>
          </p:cNvPr>
          <p:cNvSpPr>
            <a:spLocks noGrp="1"/>
          </p:cNvSpPr>
          <p:nvPr>
            <p:ph type="title" idx="4294967295"/>
          </p:nvPr>
        </p:nvSpPr>
        <p:spPr>
          <a:xfrm>
            <a:off x="838200" y="247973"/>
            <a:ext cx="10515600" cy="1232913"/>
          </a:xfrm>
        </p:spPr>
        <p:txBody>
          <a:bodyPr/>
          <a:lstStyle/>
          <a:p>
            <a:r>
              <a:rPr lang="en-US" dirty="0"/>
              <a:t>Promise Programs</a:t>
            </a:r>
          </a:p>
        </p:txBody>
      </p:sp>
      <p:pic>
        <p:nvPicPr>
          <p:cNvPr id="8" name="Picture 7" descr="District Two Harrison Schools Logo.">
            <a:extLst>
              <a:ext uri="{FF2B5EF4-FFF2-40B4-BE49-F238E27FC236}">
                <a16:creationId xmlns:a16="http://schemas.microsoft.com/office/drawing/2014/main" id="{5BFCB83A-C67C-F452-F6BD-13FB3D8FF95F}"/>
              </a:ext>
            </a:extLst>
          </p:cNvPr>
          <p:cNvPicPr>
            <a:picLocks noChangeAspect="1"/>
          </p:cNvPicPr>
          <p:nvPr/>
        </p:nvPicPr>
        <p:blipFill>
          <a:blip r:embed="rId3"/>
          <a:stretch>
            <a:fillRect/>
          </a:stretch>
        </p:blipFill>
        <p:spPr>
          <a:xfrm>
            <a:off x="664239" y="2238281"/>
            <a:ext cx="2247334" cy="2247334"/>
          </a:xfrm>
          <a:prstGeom prst="rect">
            <a:avLst/>
          </a:prstGeom>
        </p:spPr>
      </p:pic>
      <p:sp>
        <p:nvSpPr>
          <p:cNvPr id="10" name="TextBox 9">
            <a:extLst>
              <a:ext uri="{FF2B5EF4-FFF2-40B4-BE49-F238E27FC236}">
                <a16:creationId xmlns:a16="http://schemas.microsoft.com/office/drawing/2014/main" id="{F6F39CB9-0097-AA66-42C8-29A43D9547CC}"/>
              </a:ext>
            </a:extLst>
          </p:cNvPr>
          <p:cNvSpPr txBox="1"/>
          <p:nvPr/>
        </p:nvSpPr>
        <p:spPr>
          <a:xfrm>
            <a:off x="449995" y="4974568"/>
            <a:ext cx="3044061" cy="40254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t>Ballot Issue 4A</a:t>
            </a:r>
          </a:p>
        </p:txBody>
      </p:sp>
      <p:pic>
        <p:nvPicPr>
          <p:cNvPr id="6" name="Picture 5" descr="D11 Colorado Springs Schools Logo.">
            <a:extLst>
              <a:ext uri="{FF2B5EF4-FFF2-40B4-BE49-F238E27FC236}">
                <a16:creationId xmlns:a16="http://schemas.microsoft.com/office/drawing/2014/main" id="{D1DA6F55-17C9-63A1-6244-D7327D118470}"/>
              </a:ext>
            </a:extLst>
          </p:cNvPr>
          <p:cNvPicPr>
            <a:picLocks noChangeAspect="1"/>
          </p:cNvPicPr>
          <p:nvPr/>
        </p:nvPicPr>
        <p:blipFill>
          <a:blip r:embed="rId4"/>
          <a:stretch>
            <a:fillRect/>
          </a:stretch>
        </p:blipFill>
        <p:spPr>
          <a:xfrm>
            <a:off x="3838130" y="2439867"/>
            <a:ext cx="4191277" cy="1844162"/>
          </a:xfrm>
          <a:prstGeom prst="rect">
            <a:avLst/>
          </a:prstGeom>
        </p:spPr>
      </p:pic>
      <p:pic>
        <p:nvPicPr>
          <p:cNvPr id="9" name="Content Placeholder 11" descr="First Nations Promise Program Logo.">
            <a:extLst>
              <a:ext uri="{FF2B5EF4-FFF2-40B4-BE49-F238E27FC236}">
                <a16:creationId xmlns:a16="http://schemas.microsoft.com/office/drawing/2014/main" id="{EB7F5700-166B-29F5-1EED-D3DC5BC0D8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8810734" y="2238281"/>
            <a:ext cx="2823285" cy="2247335"/>
          </a:xfrm>
        </p:spPr>
      </p:pic>
      <p:cxnSp>
        <p:nvCxnSpPr>
          <p:cNvPr id="11" name="Straight Connector 10">
            <a:extLst>
              <a:ext uri="{FF2B5EF4-FFF2-40B4-BE49-F238E27FC236}">
                <a16:creationId xmlns:a16="http://schemas.microsoft.com/office/drawing/2014/main" id="{F6A8C82C-6BD4-98AA-7856-47B0D55F5A8E}"/>
              </a:ext>
              <a:ext uri="{C183D7F6-B498-43B3-948B-1728B52AA6E4}">
                <adec:decorative xmlns:adec="http://schemas.microsoft.com/office/drawing/2017/decorative" val="1"/>
              </a:ext>
            </a:extLst>
          </p:cNvPr>
          <p:cNvCxnSpPr>
            <a:cxnSpLocks/>
          </p:cNvCxnSpPr>
          <p:nvPr/>
        </p:nvCxnSpPr>
        <p:spPr>
          <a:xfrm>
            <a:off x="3574951" y="1480886"/>
            <a:ext cx="0" cy="4132836"/>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8FBFC4-08A3-6864-F545-F60B05B2A368}"/>
              </a:ext>
              <a:ext uri="{C183D7F6-B498-43B3-948B-1728B52AA6E4}">
                <adec:decorative xmlns:adec="http://schemas.microsoft.com/office/drawing/2017/decorative" val="1"/>
              </a:ext>
            </a:extLst>
          </p:cNvPr>
          <p:cNvCxnSpPr>
            <a:cxnSpLocks/>
          </p:cNvCxnSpPr>
          <p:nvPr/>
        </p:nvCxnSpPr>
        <p:spPr>
          <a:xfrm>
            <a:off x="8191196" y="1480886"/>
            <a:ext cx="0" cy="422543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767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E7D229-CDDF-9BBE-0B27-4373DA3BAED8}"/>
              </a:ext>
            </a:extLst>
          </p:cNvPr>
          <p:cNvSpPr>
            <a:spLocks noGrp="1"/>
          </p:cNvSpPr>
          <p:nvPr>
            <p:ph type="title"/>
          </p:nvPr>
        </p:nvSpPr>
        <p:spPr/>
        <p:txBody>
          <a:bodyPr/>
          <a:lstStyle/>
          <a:p>
            <a:r>
              <a:rPr lang="en-US" dirty="0">
                <a:solidFill>
                  <a:schemeClr val="bg1"/>
                </a:solidFill>
              </a:rPr>
              <a:t>D2</a:t>
            </a:r>
            <a:r>
              <a:rPr lang="en-US" baseline="0" dirty="0">
                <a:solidFill>
                  <a:schemeClr val="bg1"/>
                </a:solidFill>
              </a:rPr>
              <a:t> Promise Video</a:t>
            </a:r>
            <a:endParaRPr lang="en-US" dirty="0">
              <a:solidFill>
                <a:schemeClr val="bg1"/>
              </a:solidFill>
            </a:endParaRPr>
          </a:p>
        </p:txBody>
      </p:sp>
      <p:sp>
        <p:nvSpPr>
          <p:cNvPr id="7" name="Rectangle 6">
            <a:extLst>
              <a:ext uri="{FF2B5EF4-FFF2-40B4-BE49-F238E27FC236}">
                <a16:creationId xmlns:a16="http://schemas.microsoft.com/office/drawing/2014/main" id="{6210C3A8-F879-7B7C-55ED-2360F44E7578}"/>
              </a:ext>
              <a:ext uri="{C183D7F6-B498-43B3-948B-1728B52AA6E4}">
                <adec:decorative xmlns:adec="http://schemas.microsoft.com/office/drawing/2017/decorative" val="1"/>
              </a:ext>
            </a:extLst>
          </p:cNvPr>
          <p:cNvSpPr/>
          <p:nvPr/>
        </p:nvSpPr>
        <p:spPr>
          <a:xfrm>
            <a:off x="0" y="1939289"/>
            <a:ext cx="12192000" cy="2801787"/>
          </a:xfrm>
          <a:prstGeom prst="rect">
            <a:avLst/>
          </a:prstGeom>
          <a:blipFill dpi="0" rotWithShape="1">
            <a:blip r:embed="rId4" cstate="screen">
              <a:extLst>
                <a:ext uri="{28A0092B-C50C-407E-A947-70E740481C1C}">
                  <a14:useLocalDpi xmlns:a14="http://schemas.microsoft.com/office/drawing/2010/main"/>
                </a:ext>
              </a:extLst>
            </a:blip>
            <a:srcRect/>
            <a:stretch>
              <a:fillRect l="1"/>
            </a:stretch>
          </a:bli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53A4AC-C92B-A28D-0BD0-62319C572A1E}"/>
              </a:ext>
              <a:ext uri="{C183D7F6-B498-43B3-948B-1728B52AA6E4}">
                <adec:decorative xmlns:adec="http://schemas.microsoft.com/office/drawing/2017/decorative" val="1"/>
              </a:ext>
            </a:extLst>
          </p:cNvPr>
          <p:cNvSpPr/>
          <p:nvPr/>
        </p:nvSpPr>
        <p:spPr>
          <a:xfrm>
            <a:off x="419725" y="0"/>
            <a:ext cx="11306283" cy="6271845"/>
          </a:xfrm>
          <a:prstGeom prst="rect">
            <a:avLst/>
          </a:prstGeom>
          <a:solidFill>
            <a:schemeClr val="bg1"/>
          </a:solidFill>
          <a:ln>
            <a:noFill/>
          </a:ln>
          <a:effectLst>
            <a:outerShdw blurRad="598218" algn="ctr" rotWithShape="0">
              <a:schemeClr val="tx2">
                <a:lumMod val="75000"/>
                <a:alpha val="8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F06F20-5FCF-0598-1017-4644B8D10584}"/>
              </a:ext>
              <a:ext uri="{C183D7F6-B498-43B3-948B-1728B52AA6E4}">
                <adec:decorative xmlns:adec="http://schemas.microsoft.com/office/drawing/2017/decorative" val="1"/>
              </a:ext>
            </a:extLst>
          </p:cNvPr>
          <p:cNvSpPr/>
          <p:nvPr/>
        </p:nvSpPr>
        <p:spPr>
          <a:xfrm>
            <a:off x="1151069" y="168883"/>
            <a:ext cx="9883140" cy="577075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D2 Promise: Juan Castaneda">
            <a:hlinkClick r:id="" action="ppaction://media"/>
            <a:extLst>
              <a:ext uri="{FF2B5EF4-FFF2-40B4-BE49-F238E27FC236}">
                <a16:creationId xmlns:a16="http://schemas.microsoft.com/office/drawing/2014/main" id="{FED2158E-EED9-F77E-1087-B5586DF5313E}"/>
              </a:ext>
            </a:extLst>
          </p:cNvPr>
          <p:cNvPicPr>
            <a:picLocks noRot="1" noChangeAspect="1"/>
          </p:cNvPicPr>
          <p:nvPr>
            <a:videoFile r:link="rId1"/>
          </p:nvPr>
        </p:nvPicPr>
        <p:blipFill>
          <a:blip r:embed="rId5"/>
          <a:stretch>
            <a:fillRect/>
          </a:stretch>
        </p:blipFill>
        <p:spPr>
          <a:xfrm>
            <a:off x="1344664" y="378199"/>
            <a:ext cx="9530165" cy="5369107"/>
          </a:xfrm>
          <a:prstGeom prst="rect">
            <a:avLst/>
          </a:prstGeom>
        </p:spPr>
      </p:pic>
      <p:sp>
        <p:nvSpPr>
          <p:cNvPr id="5" name="TextBox 4">
            <a:extLst>
              <a:ext uri="{FF2B5EF4-FFF2-40B4-BE49-F238E27FC236}">
                <a16:creationId xmlns:a16="http://schemas.microsoft.com/office/drawing/2014/main" id="{2BE82FBE-158D-E697-EA8E-5BCFCF24DAA3}"/>
              </a:ext>
            </a:extLst>
          </p:cNvPr>
          <p:cNvSpPr txBox="1"/>
          <p:nvPr/>
        </p:nvSpPr>
        <p:spPr>
          <a:xfrm>
            <a:off x="7393305" y="5964101"/>
            <a:ext cx="3647626" cy="276999"/>
          </a:xfrm>
          <a:prstGeom prst="rect">
            <a:avLst/>
          </a:prstGeom>
          <a:noFill/>
        </p:spPr>
        <p:txBody>
          <a:bodyPr wrap="square" rtlCol="0">
            <a:spAutoFit/>
          </a:bodyPr>
          <a:lstStyle/>
          <a:p>
            <a:pPr algn="r"/>
            <a:r>
              <a:rPr lang="en-US" sz="1200" i="1"/>
              <a:t>Video Credit: Harrison School D2</a:t>
            </a:r>
          </a:p>
        </p:txBody>
      </p:sp>
      <p:sp>
        <p:nvSpPr>
          <p:cNvPr id="3" name="Rectangle 2">
            <a:extLst>
              <a:ext uri="{FF2B5EF4-FFF2-40B4-BE49-F238E27FC236}">
                <a16:creationId xmlns:a16="http://schemas.microsoft.com/office/drawing/2014/main" id="{A112630D-2F14-7253-CC47-64AF02C85BBF}"/>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79A4E8C-0543-CD1C-1B66-F445CC32989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28326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Student Experience &amp; Equity</a:t>
            </a:r>
            <a:endParaRPr lang="en-US" dirty="0"/>
          </a:p>
        </p:txBody>
      </p:sp>
      <p:pic>
        <p:nvPicPr>
          <p:cNvPr id="3" name="Picture 2">
            <a:extLst>
              <a:ext uri="{FF2B5EF4-FFF2-40B4-BE49-F238E27FC236}">
                <a16:creationId xmlns:a16="http://schemas.microsoft.com/office/drawing/2014/main" id="{B883C32F-4322-BFC0-6667-285404C123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80691" y="1853533"/>
            <a:ext cx="1630618" cy="1260334"/>
          </a:xfrm>
          <a:prstGeom prst="rect">
            <a:avLst/>
          </a:prstGeom>
        </p:spPr>
      </p:pic>
    </p:spTree>
    <p:extLst>
      <p:ext uri="{BB962C8B-B14F-4D97-AF65-F5344CB8AC3E}">
        <p14:creationId xmlns:p14="http://schemas.microsoft.com/office/powerpoint/2010/main" val="3936410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68CDC-9571-016B-1E2E-F5513C0F1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D187B-CDDA-867F-341C-A2AB87F95625}"/>
              </a:ext>
            </a:extLst>
          </p:cNvPr>
          <p:cNvSpPr>
            <a:spLocks noGrp="1"/>
          </p:cNvSpPr>
          <p:nvPr>
            <p:ph type="title"/>
          </p:nvPr>
        </p:nvSpPr>
        <p:spPr>
          <a:xfrm>
            <a:off x="478780" y="250724"/>
            <a:ext cx="10875020" cy="937316"/>
          </a:xfrm>
        </p:spPr>
        <p:txBody>
          <a:bodyPr/>
          <a:lstStyle/>
          <a:p>
            <a:r>
              <a:rPr lang="en-US" dirty="0"/>
              <a:t>Single Stop</a:t>
            </a:r>
          </a:p>
        </p:txBody>
      </p:sp>
      <p:pic>
        <p:nvPicPr>
          <p:cNvPr id="47" name="Graphic 46" descr="Cycle with people Icon">
            <a:extLst>
              <a:ext uri="{FF2B5EF4-FFF2-40B4-BE49-F238E27FC236}">
                <a16:creationId xmlns:a16="http://schemas.microsoft.com/office/drawing/2014/main" id="{E88E1587-6877-762F-2A1F-31828762D7C4}"/>
              </a:ext>
            </a:extLst>
          </p:cNvPr>
          <p:cNvPicPr>
            <a:picLocks noChangeAspect="1"/>
          </p:cNvPicPr>
          <p:nvPr/>
        </p:nvPicPr>
        <p:blipFill>
          <a:blip r:embed="rId3">
            <a:extLst>
              <a:ext uri="{96DAC541-7B7A-43D3-8B79-37D633B846F1}">
                <asvg:svgBlip xmlns:asvg="http://schemas.microsoft.com/office/drawing/2016/SVG/main" r:embed="rId4"/>
              </a:ext>
            </a:extLst>
          </a:blip>
          <a:srcRect l="13401" t="13299" r="13313" b="13050"/>
          <a:stretch/>
        </p:blipFill>
        <p:spPr>
          <a:xfrm>
            <a:off x="1289923" y="1489799"/>
            <a:ext cx="1480089" cy="1487490"/>
          </a:xfrm>
          <a:prstGeom prst="rect">
            <a:avLst/>
          </a:prstGeom>
        </p:spPr>
      </p:pic>
      <p:sp>
        <p:nvSpPr>
          <p:cNvPr id="10" name="Content Placeholder 1">
            <a:extLst>
              <a:ext uri="{FF2B5EF4-FFF2-40B4-BE49-F238E27FC236}">
                <a16:creationId xmlns:a16="http://schemas.microsoft.com/office/drawing/2014/main" id="{906CE50E-FC04-E189-B789-E356169321EB}"/>
              </a:ext>
            </a:extLst>
          </p:cNvPr>
          <p:cNvSpPr>
            <a:spLocks noGrp="1"/>
          </p:cNvSpPr>
          <p:nvPr>
            <p:ph sz="half" idx="1"/>
          </p:nvPr>
        </p:nvSpPr>
        <p:spPr>
          <a:xfrm>
            <a:off x="171449" y="3353807"/>
            <a:ext cx="3717035" cy="2623940"/>
          </a:xfrm>
        </p:spPr>
        <p:txBody>
          <a:bodyPr anchor="t">
            <a:normAutofit/>
          </a:bodyPr>
          <a:lstStyle/>
          <a:p>
            <a:pPr marL="0" indent="0" algn="ctr">
              <a:buNone/>
            </a:pPr>
            <a:r>
              <a:rPr lang="en-US" sz="2400" b="1" dirty="0">
                <a:solidFill>
                  <a:schemeClr val="accent6"/>
                </a:solidFill>
                <a:latin typeface="+mn-lt"/>
              </a:rPr>
              <a:t>Supporting Participants:</a:t>
            </a:r>
            <a:endParaRPr lang="en-US" sz="2400" dirty="0">
              <a:solidFill>
                <a:schemeClr val="accent6"/>
              </a:solidFill>
              <a:latin typeface="+mn-lt"/>
            </a:endParaRPr>
          </a:p>
          <a:p>
            <a:r>
              <a:rPr lang="en-US" sz="2000" b="1" dirty="0">
                <a:latin typeface="+mn-lt"/>
              </a:rPr>
              <a:t>753 participants</a:t>
            </a:r>
            <a:r>
              <a:rPr lang="en-US" sz="2000" dirty="0">
                <a:latin typeface="+mn-lt"/>
              </a:rPr>
              <a:t> assisted in </a:t>
            </a:r>
            <a:br>
              <a:rPr lang="en-US" sz="2000" dirty="0">
                <a:latin typeface="+mn-lt"/>
              </a:rPr>
            </a:br>
            <a:r>
              <a:rPr lang="en-US" sz="2000" dirty="0">
                <a:latin typeface="+mn-lt"/>
              </a:rPr>
              <a:t>the 23/24 Academic Year</a:t>
            </a:r>
          </a:p>
          <a:p>
            <a:pPr>
              <a:spcBef>
                <a:spcPts val="1600"/>
              </a:spcBef>
            </a:pPr>
            <a:r>
              <a:rPr lang="en-US" sz="2000" b="1" dirty="0">
                <a:latin typeface="+mn-lt"/>
              </a:rPr>
              <a:t>2,924 referrals</a:t>
            </a:r>
            <a:r>
              <a:rPr lang="en-US" sz="2000" dirty="0">
                <a:latin typeface="+mn-lt"/>
              </a:rPr>
              <a:t> made to </a:t>
            </a:r>
            <a:br>
              <a:rPr lang="en-US" sz="2000" dirty="0">
                <a:latin typeface="+mn-lt"/>
              </a:rPr>
            </a:br>
            <a:r>
              <a:rPr lang="en-US" sz="2000" dirty="0">
                <a:latin typeface="+mn-lt"/>
              </a:rPr>
              <a:t>on-campus and community resources</a:t>
            </a:r>
          </a:p>
        </p:txBody>
      </p:sp>
      <p:pic>
        <p:nvPicPr>
          <p:cNvPr id="45" name="Graphic 44" descr="Grocery bag Icon">
            <a:extLst>
              <a:ext uri="{FF2B5EF4-FFF2-40B4-BE49-F238E27FC236}">
                <a16:creationId xmlns:a16="http://schemas.microsoft.com/office/drawing/2014/main" id="{914F766F-859B-5877-BAFF-A450BD3E2761}"/>
              </a:ext>
            </a:extLst>
          </p:cNvPr>
          <p:cNvPicPr>
            <a:picLocks noChangeAspect="1"/>
          </p:cNvPicPr>
          <p:nvPr/>
        </p:nvPicPr>
        <p:blipFill>
          <a:blip r:embed="rId5">
            <a:extLst>
              <a:ext uri="{96DAC541-7B7A-43D3-8B79-37D633B846F1}">
                <asvg:svgBlip xmlns:asvg="http://schemas.microsoft.com/office/drawing/2016/SVG/main" r:embed="rId6"/>
              </a:ext>
            </a:extLst>
          </a:blip>
          <a:srcRect l="14200" t="6017" r="14808" b="7435"/>
          <a:stretch/>
        </p:blipFill>
        <p:spPr>
          <a:xfrm>
            <a:off x="5448249" y="1397915"/>
            <a:ext cx="1295502" cy="1579374"/>
          </a:xfrm>
          <a:prstGeom prst="rect">
            <a:avLst/>
          </a:prstGeom>
        </p:spPr>
      </p:pic>
      <p:sp>
        <p:nvSpPr>
          <p:cNvPr id="16" name="Content Placeholder 1">
            <a:extLst>
              <a:ext uri="{FF2B5EF4-FFF2-40B4-BE49-F238E27FC236}">
                <a16:creationId xmlns:a16="http://schemas.microsoft.com/office/drawing/2014/main" id="{C6AC56CA-4C49-7579-2F3E-DB13C15ADB0C}"/>
              </a:ext>
            </a:extLst>
          </p:cNvPr>
          <p:cNvSpPr txBox="1">
            <a:spLocks/>
          </p:cNvSpPr>
          <p:nvPr/>
        </p:nvSpPr>
        <p:spPr>
          <a:xfrm>
            <a:off x="4300552" y="3348543"/>
            <a:ext cx="3578480" cy="26239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accent6"/>
                </a:solidFill>
                <a:latin typeface="+mn-lt"/>
              </a:rPr>
              <a:t>Tackling Food Insecurity:</a:t>
            </a:r>
          </a:p>
          <a:p>
            <a:pPr>
              <a:lnSpc>
                <a:spcPct val="100000"/>
              </a:lnSpc>
            </a:pPr>
            <a:r>
              <a:rPr lang="en-US" sz="2000" b="1">
                <a:latin typeface="+mn-lt"/>
              </a:rPr>
              <a:t>33,025 Students, Faculty &amp; </a:t>
            </a:r>
            <a:br>
              <a:rPr lang="en-US" sz="2000" b="1">
                <a:latin typeface="+mn-lt"/>
              </a:rPr>
            </a:br>
            <a:r>
              <a:rPr lang="en-US" sz="2000" b="1">
                <a:latin typeface="+mn-lt"/>
              </a:rPr>
              <a:t>Staff</a:t>
            </a:r>
            <a:r>
              <a:rPr lang="en-US" sz="2000">
                <a:latin typeface="+mn-lt"/>
              </a:rPr>
              <a:t> accessed Community Table/Cupboards across </a:t>
            </a:r>
            <a:br>
              <a:rPr lang="en-US" sz="2000">
                <a:latin typeface="+mn-lt"/>
              </a:rPr>
            </a:br>
            <a:r>
              <a:rPr lang="en-US" sz="2000">
                <a:latin typeface="+mn-lt"/>
              </a:rPr>
              <a:t>PPSC campuses</a:t>
            </a:r>
          </a:p>
          <a:p>
            <a:pPr>
              <a:spcBef>
                <a:spcPts val="1600"/>
              </a:spcBef>
            </a:pPr>
            <a:r>
              <a:rPr lang="en-US" sz="2000" b="1">
                <a:latin typeface="+mn-lt"/>
              </a:rPr>
              <a:t>2,924 visits</a:t>
            </a:r>
            <a:r>
              <a:rPr lang="en-US" sz="2000">
                <a:latin typeface="+mn-lt"/>
              </a:rPr>
              <a:t> to the Mobile Food Market</a:t>
            </a:r>
          </a:p>
        </p:txBody>
      </p:sp>
      <p:pic>
        <p:nvPicPr>
          <p:cNvPr id="41" name="Picture 40" descr="Money Icon">
            <a:extLst>
              <a:ext uri="{FF2B5EF4-FFF2-40B4-BE49-F238E27FC236}">
                <a16:creationId xmlns:a16="http://schemas.microsoft.com/office/drawing/2014/main" id="{8CD0E3A6-34FD-ABC4-C218-1297247C6548}"/>
              </a:ext>
            </a:extLst>
          </p:cNvPr>
          <p:cNvPicPr>
            <a:picLocks noChangeAspect="1"/>
          </p:cNvPicPr>
          <p:nvPr/>
        </p:nvPicPr>
        <p:blipFill>
          <a:blip r:embed="rId7" cstate="screen">
            <a:duotone>
              <a:prstClr val="black"/>
              <a:schemeClr val="accent4">
                <a:tint val="45000"/>
                <a:satMod val="400000"/>
              </a:schemeClr>
            </a:duotone>
            <a:alphaModFix/>
            <a:extLst>
              <a:ext uri="{28A0092B-C50C-407E-A947-70E740481C1C}">
                <a14:useLocalDpi xmlns:a14="http://schemas.microsoft.com/office/drawing/2010/main"/>
              </a:ext>
            </a:extLst>
          </a:blip>
          <a:stretch>
            <a:fillRect/>
          </a:stretch>
        </p:blipFill>
        <p:spPr>
          <a:xfrm>
            <a:off x="9365216" y="1397915"/>
            <a:ext cx="1579376" cy="1579376"/>
          </a:xfrm>
          <a:prstGeom prst="rect">
            <a:avLst/>
          </a:prstGeom>
        </p:spPr>
      </p:pic>
      <p:sp>
        <p:nvSpPr>
          <p:cNvPr id="20" name="Content Placeholder 1">
            <a:extLst>
              <a:ext uri="{FF2B5EF4-FFF2-40B4-BE49-F238E27FC236}">
                <a16:creationId xmlns:a16="http://schemas.microsoft.com/office/drawing/2014/main" id="{AB44CB02-8761-A9EE-E18D-F3DB381EC06A}"/>
              </a:ext>
            </a:extLst>
          </p:cNvPr>
          <p:cNvSpPr txBox="1">
            <a:spLocks/>
          </p:cNvSpPr>
          <p:nvPr/>
        </p:nvSpPr>
        <p:spPr>
          <a:xfrm>
            <a:off x="8365667" y="3348541"/>
            <a:ext cx="3578474" cy="26239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accent6"/>
                </a:solidFill>
                <a:latin typeface="+mn-lt"/>
              </a:rPr>
              <a:t>Maximizing Financial Assistance:</a:t>
            </a:r>
          </a:p>
          <a:p>
            <a:r>
              <a:rPr lang="en-US" sz="2000">
                <a:latin typeface="+mn-lt"/>
              </a:rPr>
              <a:t>Over </a:t>
            </a:r>
            <a:r>
              <a:rPr lang="en-US" sz="2000" b="1">
                <a:latin typeface="+mn-lt"/>
              </a:rPr>
              <a:t>$9.2 million</a:t>
            </a:r>
            <a:r>
              <a:rPr lang="en-US" sz="2000">
                <a:latin typeface="+mn-lt"/>
              </a:rPr>
              <a:t> in benefit </a:t>
            </a:r>
            <a:br>
              <a:rPr lang="en-US" sz="2000">
                <a:latin typeface="+mn-lt"/>
              </a:rPr>
            </a:br>
            <a:r>
              <a:rPr lang="en-US" sz="2000">
                <a:latin typeface="+mn-lt"/>
              </a:rPr>
              <a:t>assistance identified as of </a:t>
            </a:r>
            <a:br>
              <a:rPr lang="en-US" sz="2000">
                <a:latin typeface="+mn-lt"/>
              </a:rPr>
            </a:br>
            <a:r>
              <a:rPr lang="en-US" sz="2000">
                <a:latin typeface="+mn-lt"/>
              </a:rPr>
              <a:t>June 30, 2024</a:t>
            </a:r>
          </a:p>
        </p:txBody>
      </p:sp>
      <p:cxnSp>
        <p:nvCxnSpPr>
          <p:cNvPr id="23" name="Straight Connector 22">
            <a:extLst>
              <a:ext uri="{FF2B5EF4-FFF2-40B4-BE49-F238E27FC236}">
                <a16:creationId xmlns:a16="http://schemas.microsoft.com/office/drawing/2014/main" id="{24328D42-1B99-EA44-9020-82715A956790}"/>
              </a:ext>
              <a:ext uri="{C183D7F6-B498-43B3-948B-1728B52AA6E4}">
                <adec:decorative xmlns:adec="http://schemas.microsoft.com/office/drawing/2017/decorative" val="1"/>
              </a:ext>
            </a:extLst>
          </p:cNvPr>
          <p:cNvCxnSpPr>
            <a:cxnSpLocks/>
          </p:cNvCxnSpPr>
          <p:nvPr/>
        </p:nvCxnSpPr>
        <p:spPr>
          <a:xfrm>
            <a:off x="4061648" y="1188040"/>
            <a:ext cx="0" cy="490504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E766574-464C-2167-68D0-B9CD9E062B1C}"/>
              </a:ext>
              <a:ext uri="{C183D7F6-B498-43B3-948B-1728B52AA6E4}">
                <adec:decorative xmlns:adec="http://schemas.microsoft.com/office/drawing/2017/decorative" val="1"/>
              </a:ext>
            </a:extLst>
          </p:cNvPr>
          <p:cNvCxnSpPr>
            <a:cxnSpLocks/>
          </p:cNvCxnSpPr>
          <p:nvPr/>
        </p:nvCxnSpPr>
        <p:spPr>
          <a:xfrm>
            <a:off x="8135713" y="1188040"/>
            <a:ext cx="0" cy="490504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943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C8CD3-396C-7FCE-90BF-14ED2FA8721B}"/>
              </a:ext>
            </a:extLst>
          </p:cNvPr>
          <p:cNvSpPr>
            <a:spLocks noGrp="1"/>
          </p:cNvSpPr>
          <p:nvPr>
            <p:ph type="title"/>
          </p:nvPr>
        </p:nvSpPr>
        <p:spPr>
          <a:xfrm>
            <a:off x="451339" y="202732"/>
            <a:ext cx="10426700" cy="1227176"/>
          </a:xfrm>
        </p:spPr>
        <p:txBody>
          <a:bodyPr/>
          <a:lstStyle/>
          <a:p>
            <a:r>
              <a:rPr lang="en-US" dirty="0"/>
              <a:t>Canvas Community Food Pantry</a:t>
            </a:r>
          </a:p>
        </p:txBody>
      </p:sp>
      <p:pic>
        <p:nvPicPr>
          <p:cNvPr id="5" name="Picture 4" descr="Canvas Credit Union Logo.">
            <a:extLst>
              <a:ext uri="{FF2B5EF4-FFF2-40B4-BE49-F238E27FC236}">
                <a16:creationId xmlns:a16="http://schemas.microsoft.com/office/drawing/2014/main" id="{F60F4F4B-134B-C1D6-FB91-54CC4C0EE5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12244" y="2191042"/>
            <a:ext cx="6167511" cy="2757268"/>
          </a:xfrm>
          <a:prstGeom prst="rect">
            <a:avLst/>
          </a:prstGeom>
        </p:spPr>
      </p:pic>
    </p:spTree>
    <p:extLst>
      <p:ext uri="{BB962C8B-B14F-4D97-AF65-F5344CB8AC3E}">
        <p14:creationId xmlns:p14="http://schemas.microsoft.com/office/powerpoint/2010/main" val="2836241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99C75-6309-2E01-E5DF-B96FAFF831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FF50E5-AFEC-5BE0-7A8C-EECAF990F002}"/>
              </a:ext>
            </a:extLst>
          </p:cNvPr>
          <p:cNvSpPr>
            <a:spLocks noGrp="1"/>
          </p:cNvSpPr>
          <p:nvPr>
            <p:ph type="title"/>
          </p:nvPr>
        </p:nvSpPr>
        <p:spPr>
          <a:xfrm>
            <a:off x="4664597" y="251163"/>
            <a:ext cx="6860213" cy="1058717"/>
          </a:xfrm>
        </p:spPr>
        <p:txBody>
          <a:bodyPr/>
          <a:lstStyle/>
          <a:p>
            <a:r>
              <a:rPr lang="en-US" dirty="0">
                <a:latin typeface="Calibri"/>
                <a:ea typeface="Calibri"/>
                <a:cs typeface="Calibri"/>
              </a:rPr>
              <a:t>Commencement Success (2024)</a:t>
            </a:r>
            <a:endParaRPr lang="en-US" dirty="0"/>
          </a:p>
        </p:txBody>
      </p:sp>
      <p:sp>
        <p:nvSpPr>
          <p:cNvPr id="7" name="Content Placeholder 1">
            <a:extLst>
              <a:ext uri="{FF2B5EF4-FFF2-40B4-BE49-F238E27FC236}">
                <a16:creationId xmlns:a16="http://schemas.microsoft.com/office/drawing/2014/main" id="{7CF03273-0A5D-1E6A-A558-41D878939A62}"/>
              </a:ext>
            </a:extLst>
          </p:cNvPr>
          <p:cNvSpPr>
            <a:spLocks noGrp="1"/>
          </p:cNvSpPr>
          <p:nvPr>
            <p:ph sz="half" idx="1"/>
          </p:nvPr>
        </p:nvSpPr>
        <p:spPr>
          <a:xfrm>
            <a:off x="4664597" y="1309880"/>
            <a:ext cx="7329069" cy="4965190"/>
          </a:xfrm>
        </p:spPr>
        <p:txBody>
          <a:bodyPr vert="horz" lIns="91440" tIns="45720" rIns="91440" bIns="45720" rtlCol="0" anchor="t">
            <a:normAutofit/>
          </a:bodyPr>
          <a:lstStyle/>
          <a:p>
            <a:pPr marL="0" indent="0" fontAlgn="base">
              <a:lnSpc>
                <a:spcPct val="100000"/>
              </a:lnSpc>
              <a:buNone/>
            </a:pPr>
            <a:r>
              <a:rPr lang="en-US" sz="2400" b="1" dirty="0">
                <a:latin typeface="Calibri" panose="020F0502020204030204" pitchFamily="34" charset="0"/>
              </a:rPr>
              <a:t>Record-breaking ceremony with 633 graduates, </a:t>
            </a:r>
            <a:br>
              <a:rPr lang="en-US" sz="2400" b="1" dirty="0">
                <a:latin typeface="Calibri" panose="020F0502020204030204" pitchFamily="34" charset="0"/>
              </a:rPr>
            </a:br>
            <a:r>
              <a:rPr lang="en-US" sz="2400" b="1" dirty="0">
                <a:latin typeface="Calibri" panose="020F0502020204030204" pitchFamily="34" charset="0"/>
              </a:rPr>
              <a:t>6,000 attendees.</a:t>
            </a:r>
            <a:endParaRPr lang="en-US" sz="2800" dirty="0"/>
          </a:p>
        </p:txBody>
      </p:sp>
      <p:pic>
        <p:nvPicPr>
          <p:cNvPr id="2" name="Picture 1" descr="Members of the indigenous presentation at the PPSC Commencement Ceremony.">
            <a:extLst>
              <a:ext uri="{FF2B5EF4-FFF2-40B4-BE49-F238E27FC236}">
                <a16:creationId xmlns:a16="http://schemas.microsoft.com/office/drawing/2014/main" id="{48976D01-D5BA-7E3D-689A-8F1C70D3AD5E}"/>
              </a:ext>
            </a:extLst>
          </p:cNvPr>
          <p:cNvPicPr>
            <a:picLocks noChangeAspect="1"/>
          </p:cNvPicPr>
          <p:nvPr/>
        </p:nvPicPr>
        <p:blipFill>
          <a:blip r:embed="rId3" cstate="screen">
            <a:extLst>
              <a:ext uri="{28A0092B-C50C-407E-A947-70E740481C1C}">
                <a14:useLocalDpi xmlns:a14="http://schemas.microsoft.com/office/drawing/2010/main"/>
              </a:ext>
            </a:extLst>
          </a:blip>
          <a:srcRect r="-1"/>
          <a:stretch/>
        </p:blipFill>
        <p:spPr>
          <a:xfrm>
            <a:off x="-1" y="-1"/>
            <a:ext cx="4180481" cy="6276976"/>
          </a:xfrm>
          <a:prstGeom prst="rect">
            <a:avLst/>
          </a:prstGeom>
        </p:spPr>
      </p:pic>
      <p:sp>
        <p:nvSpPr>
          <p:cNvPr id="5" name="Rectangle 4">
            <a:extLst>
              <a:ext uri="{FF2B5EF4-FFF2-40B4-BE49-F238E27FC236}">
                <a16:creationId xmlns:a16="http://schemas.microsoft.com/office/drawing/2014/main" id="{20B832F6-6E97-2E2C-A58A-54D64D8B7A49}"/>
              </a:ext>
              <a:ext uri="{C183D7F6-B498-43B3-948B-1728B52AA6E4}">
                <adec:decorative xmlns:adec="http://schemas.microsoft.com/office/drawing/2017/decorative" val="1"/>
              </a:ext>
            </a:extLst>
          </p:cNvPr>
          <p:cNvSpPr/>
          <p:nvPr/>
        </p:nvSpPr>
        <p:spPr>
          <a:xfrm>
            <a:off x="4180481" y="-1905"/>
            <a:ext cx="142729" cy="62769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396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06C9E-514C-E81E-C7AE-F49A7DFDBB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79DE31-D39C-6403-C1F4-BD519152C5A9}"/>
              </a:ext>
            </a:extLst>
          </p:cNvPr>
          <p:cNvSpPr txBox="1">
            <a:spLocks noGrp="1"/>
          </p:cNvSpPr>
          <p:nvPr>
            <p:ph type="title" idx="4294967295"/>
          </p:nvPr>
        </p:nvSpPr>
        <p:spPr>
          <a:xfrm>
            <a:off x="606812" y="277368"/>
            <a:ext cx="10515600" cy="914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Traffic Redesign at Rampart</a:t>
            </a:r>
            <a:endParaRPr kumimoji="0" lang="en-US" sz="4400" b="0" i="0" u="none" strike="noStrike" kern="1200" cap="none" spc="0" normalizeH="0" baseline="0" noProof="0" dirty="0">
              <a:ln>
                <a:noFill/>
              </a:ln>
              <a:solidFill>
                <a:srgbClr val="DB4326"/>
              </a:solidFill>
              <a:effectLst/>
              <a:uLnTx/>
              <a:uFillTx/>
              <a:latin typeface="+mj-lt"/>
              <a:ea typeface="+mj-ea"/>
              <a:cs typeface="+mj-cs"/>
            </a:endParaRPr>
          </a:p>
        </p:txBody>
      </p:sp>
      <p:sp>
        <p:nvSpPr>
          <p:cNvPr id="6" name="TextBox 5">
            <a:extLst>
              <a:ext uri="{FF2B5EF4-FFF2-40B4-BE49-F238E27FC236}">
                <a16:creationId xmlns:a16="http://schemas.microsoft.com/office/drawing/2014/main" id="{6722B310-B6F8-87F4-771F-0FB852B5AF38}"/>
              </a:ext>
            </a:extLst>
          </p:cNvPr>
          <p:cNvSpPr txBox="1"/>
          <p:nvPr/>
        </p:nvSpPr>
        <p:spPr>
          <a:xfrm>
            <a:off x="7866509" y="1176779"/>
            <a:ext cx="3999688" cy="4951486"/>
          </a:xfrm>
          <a:prstGeom prst="rect">
            <a:avLst/>
          </a:prstGeom>
          <a:noFill/>
        </p:spPr>
        <p:txBody>
          <a:bodyPr wrap="square" lIns="91440" tIns="45720" rIns="91440" bIns="45720" rtlCol="0" anchor="ctr">
            <a:noAutofit/>
          </a:bodyPr>
          <a:lstStyle/>
          <a:p>
            <a:pPr marL="342900" indent="-342900">
              <a:spcAft>
                <a:spcPts val="1600"/>
              </a:spcAft>
              <a:buFont typeface="Arial"/>
              <a:buChar char="•"/>
            </a:pPr>
            <a:r>
              <a:rPr lang="en-US" sz="2400">
                <a:latin typeface="Calibri"/>
                <a:cs typeface="Calibri"/>
              </a:rPr>
              <a:t>City of Colorado Springs has conducted a traffic study </a:t>
            </a:r>
            <a:endParaRPr lang="en-US"/>
          </a:p>
          <a:p>
            <a:pPr marL="342900" indent="-342900">
              <a:spcAft>
                <a:spcPts val="1600"/>
              </a:spcAft>
              <a:buFont typeface="Arial"/>
              <a:buChar char="•"/>
            </a:pPr>
            <a:r>
              <a:rPr lang="en-US" sz="2400">
                <a:latin typeface="Calibri"/>
                <a:cs typeface="Calibri"/>
              </a:rPr>
              <a:t>6/8 intersections rated unacceptable </a:t>
            </a:r>
          </a:p>
          <a:p>
            <a:pPr marL="342900" indent="-342900">
              <a:spcAft>
                <a:spcPts val="1600"/>
              </a:spcAft>
              <a:buFont typeface="Arial"/>
              <a:buChar char="•"/>
            </a:pPr>
            <a:r>
              <a:rPr lang="en-US" sz="2400">
                <a:latin typeface="Calibri"/>
                <a:cs typeface="Calibri"/>
              </a:rPr>
              <a:t>Plan to move forward on addressing traffic issues </a:t>
            </a:r>
            <a:endParaRPr lang="en-US" sz="2400">
              <a:ea typeface="Calibri"/>
              <a:cs typeface="Calibri"/>
            </a:endParaRPr>
          </a:p>
        </p:txBody>
      </p:sp>
      <p:pic>
        <p:nvPicPr>
          <p:cNvPr id="7" name="Picture 6" descr="Traffic redesign intersection proposal.">
            <a:extLst>
              <a:ext uri="{FF2B5EF4-FFF2-40B4-BE49-F238E27FC236}">
                <a16:creationId xmlns:a16="http://schemas.microsoft.com/office/drawing/2014/main" id="{0BBB84EE-DF1B-DC31-326E-35CC845AE7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0470" y="1099569"/>
            <a:ext cx="7621929" cy="5029200"/>
          </a:xfrm>
          <a:prstGeom prst="rect">
            <a:avLst/>
          </a:prstGeom>
        </p:spPr>
      </p:pic>
    </p:spTree>
    <p:extLst>
      <p:ext uri="{BB962C8B-B14F-4D97-AF65-F5344CB8AC3E}">
        <p14:creationId xmlns:p14="http://schemas.microsoft.com/office/powerpoint/2010/main" val="1891514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04A89-1BFB-A6E9-C71B-C375D651529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4F8CDA-832D-5650-3EE1-512A46EDBA64}"/>
              </a:ext>
              <a:ext uri="{C183D7F6-B498-43B3-948B-1728B52AA6E4}">
                <adec:decorative xmlns:adec="http://schemas.microsoft.com/office/drawing/2017/decorative" val="1"/>
              </a:ext>
            </a:extLst>
          </p:cNvPr>
          <p:cNvSpPr/>
          <p:nvPr/>
        </p:nvSpPr>
        <p:spPr>
          <a:xfrm>
            <a:off x="0" y="1939289"/>
            <a:ext cx="12192000" cy="2801787"/>
          </a:xfrm>
          <a:prstGeom prst="rect">
            <a:avLst/>
          </a:prstGeom>
          <a:blipFill dpi="0" rotWithShape="1">
            <a:blip r:embed="rId3" cstate="screen">
              <a:extLst>
                <a:ext uri="{28A0092B-C50C-407E-A947-70E740481C1C}">
                  <a14:useLocalDpi xmlns:a14="http://schemas.microsoft.com/office/drawing/2010/main"/>
                </a:ext>
              </a:extLst>
            </a:blip>
            <a:srcRect/>
            <a:stretch>
              <a:fillRect l="1"/>
            </a:stretch>
          </a:bli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72A27B-125C-3B85-689B-FFCC3721EEB2}"/>
              </a:ext>
              <a:ext uri="{C183D7F6-B498-43B3-948B-1728B52AA6E4}">
                <adec:decorative xmlns:adec="http://schemas.microsoft.com/office/drawing/2017/decorative" val="1"/>
              </a:ext>
            </a:extLst>
          </p:cNvPr>
          <p:cNvSpPr/>
          <p:nvPr/>
        </p:nvSpPr>
        <p:spPr>
          <a:xfrm>
            <a:off x="419725" y="0"/>
            <a:ext cx="11306283" cy="6271845"/>
          </a:xfrm>
          <a:prstGeom prst="rect">
            <a:avLst/>
          </a:prstGeom>
          <a:solidFill>
            <a:schemeClr val="bg1"/>
          </a:solidFill>
          <a:ln>
            <a:noFill/>
          </a:ln>
          <a:effectLst>
            <a:outerShdw blurRad="598218" algn="ctr" rotWithShape="0">
              <a:schemeClr val="tx2">
                <a:lumMod val="75000"/>
                <a:alpha val="8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979743D-0789-2094-5F27-658B0CECD20A}"/>
              </a:ext>
            </a:extLst>
          </p:cNvPr>
          <p:cNvSpPr txBox="1">
            <a:spLocks noGrp="1"/>
          </p:cNvSpPr>
          <p:nvPr>
            <p:ph type="title"/>
          </p:nvPr>
        </p:nvSpPr>
        <p:spPr>
          <a:xfrm>
            <a:off x="838200" y="1"/>
            <a:ext cx="10515600" cy="1043355"/>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algn="l">
              <a:defRPr/>
            </a:pPr>
            <a:r>
              <a:rPr lang="en-US" sz="3600" dirty="0">
                <a:solidFill>
                  <a:srgbClr val="DB4326"/>
                </a:solidFill>
                <a:latin typeface="Sanchez"/>
              </a:rPr>
              <a:t>Federal Immigration Issues</a:t>
            </a:r>
            <a:endParaRPr kumimoji="0" lang="en-US" sz="3600" b="0" i="0" u="none" strike="noStrike" kern="1200" cap="none" spc="0" normalizeH="0" baseline="0" noProof="0" dirty="0">
              <a:ln>
                <a:noFill/>
              </a:ln>
              <a:solidFill>
                <a:srgbClr val="DB4326"/>
              </a:solidFill>
              <a:effectLst/>
              <a:uLnTx/>
              <a:uFillTx/>
            </a:endParaRPr>
          </a:p>
        </p:txBody>
      </p:sp>
      <p:pic>
        <p:nvPicPr>
          <p:cNvPr id="8" name="Picture 7" descr="Immigration papers.">
            <a:extLst>
              <a:ext uri="{FF2B5EF4-FFF2-40B4-BE49-F238E27FC236}">
                <a16:creationId xmlns:a16="http://schemas.microsoft.com/office/drawing/2014/main" id="{533414A1-7424-9E13-B3CB-8CFA0282A893}"/>
              </a:ext>
            </a:extLst>
          </p:cNvPr>
          <p:cNvPicPr>
            <a:picLocks noChangeAspect="1"/>
          </p:cNvPicPr>
          <p:nvPr/>
        </p:nvPicPr>
        <p:blipFill>
          <a:blip r:embed="rId4"/>
          <a:srcRect t="10459" b="10459"/>
          <a:stretch/>
        </p:blipFill>
        <p:spPr>
          <a:xfrm>
            <a:off x="653142" y="1043356"/>
            <a:ext cx="10854047" cy="5032296"/>
          </a:xfrm>
          <a:prstGeom prst="rect">
            <a:avLst/>
          </a:prstGeom>
        </p:spPr>
      </p:pic>
      <p:sp>
        <p:nvSpPr>
          <p:cNvPr id="9" name="Rectangle 8">
            <a:extLst>
              <a:ext uri="{FF2B5EF4-FFF2-40B4-BE49-F238E27FC236}">
                <a16:creationId xmlns:a16="http://schemas.microsoft.com/office/drawing/2014/main" id="{D0462E03-7926-CC87-344F-5C6C318D354D}"/>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370D2C-4024-0B4B-F9FB-8ABDF92B993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227949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715297" y="239486"/>
            <a:ext cx="10515600" cy="1208314"/>
          </a:xfrm>
        </p:spPr>
        <p:txBody>
          <a:bodyPr/>
          <a:lstStyle/>
          <a:p>
            <a:r>
              <a:rPr lang="en-US" dirty="0"/>
              <a:t>Current Focus Goals &amp; Strategic Plan Updates</a:t>
            </a:r>
          </a:p>
        </p:txBody>
      </p:sp>
      <p:sp>
        <p:nvSpPr>
          <p:cNvPr id="3" name="Content Placeholder 1">
            <a:extLst>
              <a:ext uri="{FF2B5EF4-FFF2-40B4-BE49-F238E27FC236}">
                <a16:creationId xmlns:a16="http://schemas.microsoft.com/office/drawing/2014/main" id="{EA4C655A-3D97-D35B-E39A-9E54880E4892}"/>
              </a:ext>
            </a:extLst>
          </p:cNvPr>
          <p:cNvSpPr>
            <a:spLocks noGrp="1"/>
          </p:cNvSpPr>
          <p:nvPr>
            <p:ph sz="half" idx="1"/>
          </p:nvPr>
        </p:nvSpPr>
        <p:spPr>
          <a:xfrm>
            <a:off x="715297" y="1172312"/>
            <a:ext cx="6423340" cy="5102758"/>
          </a:xfrm>
        </p:spPr>
        <p:txBody>
          <a:bodyPr vert="horz" lIns="91440" tIns="45720" rIns="91440" bIns="45720" rtlCol="0" anchor="ctr">
            <a:normAutofit/>
          </a:bodyPr>
          <a:lstStyle/>
          <a:p>
            <a:pPr marL="0" indent="0">
              <a:lnSpc>
                <a:spcPct val="100000"/>
              </a:lnSpc>
              <a:spcBef>
                <a:spcPts val="0"/>
              </a:spcBef>
              <a:buNone/>
            </a:pPr>
            <a:r>
              <a:rPr lang="en-US" sz="2000" b="1" i="1" dirty="0">
                <a:solidFill>
                  <a:schemeClr val="accent6"/>
                </a:solidFill>
                <a:latin typeface="Calibri"/>
                <a:ea typeface="Calibri"/>
                <a:cs typeface="Calibri"/>
              </a:rPr>
              <a:t>Town Hall on Feb. 19 </a:t>
            </a:r>
            <a:r>
              <a:rPr lang="en-US" sz="2000" b="1" dirty="0">
                <a:solidFill>
                  <a:schemeClr val="accent6"/>
                </a:solidFill>
                <a:latin typeface="Calibri"/>
                <a:ea typeface="Calibri"/>
                <a:cs typeface="Calibri"/>
              </a:rPr>
              <a:t>|</a:t>
            </a:r>
            <a:r>
              <a:rPr lang="en-US" sz="2000" b="1" i="1" dirty="0">
                <a:solidFill>
                  <a:schemeClr val="accent6"/>
                </a:solidFill>
                <a:latin typeface="Calibri"/>
                <a:ea typeface="Calibri"/>
                <a:cs typeface="Calibri"/>
              </a:rPr>
              <a:t> 10–11am</a:t>
            </a:r>
            <a:endParaRPr lang="en-US" dirty="0">
              <a:solidFill>
                <a:schemeClr val="accent6"/>
              </a:solidFill>
            </a:endParaRPr>
          </a:p>
          <a:p>
            <a:pPr marL="0" indent="0">
              <a:lnSpc>
                <a:spcPct val="100000"/>
              </a:lnSpc>
              <a:spcBef>
                <a:spcPts val="0"/>
              </a:spcBef>
              <a:buNone/>
            </a:pPr>
            <a:endParaRPr lang="en-US" sz="2000" b="1" i="1" dirty="0">
              <a:solidFill>
                <a:schemeClr val="accent6"/>
              </a:solidFill>
              <a:latin typeface="Calibri"/>
              <a:ea typeface="Calibri"/>
              <a:cs typeface="Calibri"/>
            </a:endParaRPr>
          </a:p>
          <a:p>
            <a:pPr marL="0" indent="0">
              <a:lnSpc>
                <a:spcPct val="100000"/>
              </a:lnSpc>
              <a:spcBef>
                <a:spcPts val="0"/>
              </a:spcBef>
              <a:buNone/>
            </a:pPr>
            <a:r>
              <a:rPr lang="en-US" sz="2000" b="1" dirty="0">
                <a:solidFill>
                  <a:schemeClr val="accent6"/>
                </a:solidFill>
                <a:latin typeface="Calibri"/>
                <a:ea typeface="Calibri"/>
                <a:cs typeface="Calibri"/>
              </a:rPr>
              <a:t>Past Focus Goals:</a:t>
            </a:r>
            <a:endParaRPr lang="en-US" dirty="0">
              <a:solidFill>
                <a:schemeClr val="accent6"/>
              </a:solidFill>
              <a:latin typeface="Calibri"/>
              <a:ea typeface="Calibri"/>
              <a:cs typeface="Calibri"/>
            </a:endParaRPr>
          </a:p>
          <a:p>
            <a:pPr algn="l" rtl="0" fontAlgn="base">
              <a:lnSpc>
                <a:spcPct val="100000"/>
              </a:lnSpc>
              <a:buFont typeface="Arial" panose="020B0604020202020204" pitchFamily="34" charset="0"/>
              <a:buChar char="•"/>
            </a:pPr>
            <a:r>
              <a:rPr lang="en-US" sz="2000" b="0" i="0" dirty="0">
                <a:effectLst/>
                <a:latin typeface="Calibri" panose="020F0502020204030204" pitchFamily="34" charset="0"/>
              </a:rPr>
              <a:t>Adult Learner Task Force</a:t>
            </a:r>
          </a:p>
          <a:p>
            <a:pPr algn="l" rtl="0" fontAlgn="base">
              <a:lnSpc>
                <a:spcPct val="100000"/>
              </a:lnSpc>
              <a:buFont typeface="Arial" panose="020B0604020202020204" pitchFamily="34" charset="0"/>
              <a:buChar char="•"/>
            </a:pPr>
            <a:r>
              <a:rPr lang="en-US" sz="2000" b="0" i="0" dirty="0">
                <a:effectLst/>
                <a:latin typeface="Calibri" panose="020F0502020204030204" pitchFamily="34" charset="0"/>
              </a:rPr>
              <a:t>Strategic Scheduling </a:t>
            </a:r>
          </a:p>
          <a:p>
            <a:pPr algn="l" rtl="0" fontAlgn="base">
              <a:lnSpc>
                <a:spcPct val="100000"/>
              </a:lnSpc>
              <a:buFont typeface="Arial" panose="020B0604020202020204" pitchFamily="34" charset="0"/>
              <a:buChar char="•"/>
            </a:pPr>
            <a:r>
              <a:rPr lang="en-US" sz="2000" b="0" i="0" dirty="0">
                <a:effectLst/>
                <a:latin typeface="Calibri" panose="020F0502020204030204" pitchFamily="34" charset="0"/>
              </a:rPr>
              <a:t>Employee Engagement/Campus Culture </a:t>
            </a:r>
          </a:p>
          <a:p>
            <a:pPr algn="l" rtl="0" fontAlgn="base">
              <a:lnSpc>
                <a:spcPct val="100000"/>
              </a:lnSpc>
              <a:buFont typeface="Arial" panose="020B0604020202020204" pitchFamily="34" charset="0"/>
              <a:buChar char="•"/>
            </a:pPr>
            <a:r>
              <a:rPr lang="en-US" sz="2000" b="0" i="0" dirty="0">
                <a:effectLst/>
                <a:latin typeface="Calibri" panose="020F0502020204030204" pitchFamily="34" charset="0"/>
              </a:rPr>
              <a:t>Tuition Assistance Plan</a:t>
            </a:r>
          </a:p>
          <a:p>
            <a:pPr marL="0" indent="0" fontAlgn="base">
              <a:lnSpc>
                <a:spcPct val="100000"/>
              </a:lnSpc>
              <a:spcBef>
                <a:spcPts val="1200"/>
              </a:spcBef>
              <a:buNone/>
            </a:pPr>
            <a:r>
              <a:rPr lang="en-US" sz="2000" b="1" dirty="0">
                <a:solidFill>
                  <a:schemeClr val="accent6"/>
                </a:solidFill>
                <a:latin typeface="Calibri" panose="020F0502020204030204" pitchFamily="34" charset="0"/>
                <a:cs typeface="Calibri" panose="020F0502020204030204" pitchFamily="34" charset="0"/>
              </a:rPr>
              <a:t>Current Focus Goals (24–26): </a:t>
            </a:r>
            <a:r>
              <a:rPr lang="en-US" sz="2000" b="1" dirty="0">
                <a:latin typeface="Calibri" panose="020F0502020204030204" pitchFamily="34" charset="0"/>
              </a:rPr>
              <a:t> </a:t>
            </a:r>
          </a:p>
          <a:p>
            <a:pPr fontAlgn="base">
              <a:lnSpc>
                <a:spcPct val="100000"/>
              </a:lnSpc>
            </a:pPr>
            <a:r>
              <a:rPr lang="en-US" sz="2000" dirty="0">
                <a:latin typeface="Calibri" panose="020F0502020204030204" pitchFamily="34" charset="0"/>
              </a:rPr>
              <a:t>HSI</a:t>
            </a:r>
          </a:p>
          <a:p>
            <a:pPr fontAlgn="base">
              <a:lnSpc>
                <a:spcPct val="100000"/>
              </a:lnSpc>
            </a:pPr>
            <a:r>
              <a:rPr lang="en-US" sz="2000" dirty="0">
                <a:latin typeface="Calibri"/>
                <a:ea typeface="Calibri"/>
                <a:cs typeface="Calibri"/>
              </a:rPr>
              <a:t>Downtown Revitalization Project</a:t>
            </a:r>
          </a:p>
        </p:txBody>
      </p:sp>
      <p:pic>
        <p:nvPicPr>
          <p:cNvPr id="7" name="Picture 6">
            <a:extLst>
              <a:ext uri="{FF2B5EF4-FFF2-40B4-BE49-F238E27FC236}">
                <a16:creationId xmlns:a16="http://schemas.microsoft.com/office/drawing/2014/main" id="{24B33811-008B-B182-3370-226926D480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395380">
            <a:off x="6149141" y="1101887"/>
            <a:ext cx="6071255" cy="5913560"/>
          </a:xfrm>
          <a:prstGeom prst="rect">
            <a:avLst/>
          </a:prstGeom>
        </p:spPr>
      </p:pic>
      <p:pic>
        <p:nvPicPr>
          <p:cNvPr id="8" name="Picture 7" descr="A person sitting on the floor holding a book">
            <a:extLst>
              <a:ext uri="{FF2B5EF4-FFF2-40B4-BE49-F238E27FC236}">
                <a16:creationId xmlns:a16="http://schemas.microsoft.com/office/drawing/2014/main" id="{658D31E3-5A9D-EAE4-79D5-DB86A15AEB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33187" y="1772510"/>
            <a:ext cx="4277032" cy="4499460"/>
          </a:xfrm>
          <a:prstGeom prst="rect">
            <a:avLst/>
          </a:prstGeom>
        </p:spPr>
      </p:pic>
      <p:pic>
        <p:nvPicPr>
          <p:cNvPr id="9" name="Picture 8" descr="A person smiling at the camera">
            <a:extLst>
              <a:ext uri="{FF2B5EF4-FFF2-40B4-BE49-F238E27FC236}">
                <a16:creationId xmlns:a16="http://schemas.microsoft.com/office/drawing/2014/main" id="{CE063791-3C4B-04F9-1DFB-82EDE4D7261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45453" y="2138174"/>
            <a:ext cx="3460852" cy="4133796"/>
          </a:xfrm>
          <a:prstGeom prst="rect">
            <a:avLst/>
          </a:prstGeom>
        </p:spPr>
      </p:pic>
      <p:pic>
        <p:nvPicPr>
          <p:cNvPr id="10" name="Picture 9" descr="A person smiling with glasses">
            <a:extLst>
              <a:ext uri="{FF2B5EF4-FFF2-40B4-BE49-F238E27FC236}">
                <a16:creationId xmlns:a16="http://schemas.microsoft.com/office/drawing/2014/main" id="{87DF9553-DC37-661B-DC39-E24CDC175E2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853387" y="2287928"/>
            <a:ext cx="3331315" cy="3985592"/>
          </a:xfrm>
          <a:prstGeom prst="rect">
            <a:avLst/>
          </a:prstGeom>
        </p:spPr>
      </p:pic>
      <p:sp>
        <p:nvSpPr>
          <p:cNvPr id="4" name="Rectangle 3">
            <a:extLst>
              <a:ext uri="{FF2B5EF4-FFF2-40B4-BE49-F238E27FC236}">
                <a16:creationId xmlns:a16="http://schemas.microsoft.com/office/drawing/2014/main" id="{EC78960C-31B8-8BC8-A0B7-EEAE075BEE8F}"/>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B86D9C-58EA-C563-7CAD-EAA45C6AEB4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4269273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617963" y="245327"/>
            <a:ext cx="10515600" cy="7980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Nearly $4 Million in Grants received in 2024</a:t>
            </a:r>
          </a:p>
        </p:txBody>
      </p:sp>
      <p:sp>
        <p:nvSpPr>
          <p:cNvPr id="4" name="Content Placeholder 1">
            <a:extLst>
              <a:ext uri="{FF2B5EF4-FFF2-40B4-BE49-F238E27FC236}">
                <a16:creationId xmlns:a16="http://schemas.microsoft.com/office/drawing/2014/main" id="{75E8724B-ED1B-B8F8-6C67-925C36950452}"/>
              </a:ext>
            </a:extLst>
          </p:cNvPr>
          <p:cNvSpPr txBox="1">
            <a:spLocks/>
          </p:cNvSpPr>
          <p:nvPr/>
        </p:nvSpPr>
        <p:spPr>
          <a:xfrm>
            <a:off x="617963" y="842963"/>
            <a:ext cx="8336466" cy="5429249"/>
          </a:xfrm>
          <a:prstGeom prst="rect">
            <a:avLst/>
          </a:prstGeom>
        </p:spPr>
        <p:txBody>
          <a:bodyPr lIns="91440" tIns="45720" rIns="91440" bIns="45720" numCol="2"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US" sz="1800">
                <a:latin typeface="Calibri"/>
                <a:ea typeface="Calibri"/>
                <a:cs typeface="Calibri"/>
              </a:rPr>
              <a:t>United Way (tax help): $4,054.75</a:t>
            </a:r>
          </a:p>
          <a:p>
            <a:pPr fontAlgn="base">
              <a:lnSpc>
                <a:spcPct val="100000"/>
              </a:lnSpc>
            </a:pPr>
            <a:r>
              <a:rPr lang="en-US" sz="1800">
                <a:latin typeface="Calibri"/>
                <a:ea typeface="Calibri"/>
                <a:cs typeface="Calibri"/>
              </a:rPr>
              <a:t>Open Educational Resources: $21,375</a:t>
            </a:r>
          </a:p>
          <a:p>
            <a:pPr fontAlgn="base">
              <a:lnSpc>
                <a:spcPct val="100000"/>
              </a:lnSpc>
            </a:pPr>
            <a:r>
              <a:rPr lang="en-US" sz="1800">
                <a:latin typeface="Calibri"/>
                <a:ea typeface="Calibri"/>
                <a:cs typeface="Calibri"/>
              </a:rPr>
              <a:t>Congressionally Directed Spending-DHHS HRSA (Dental Center): $1,000,000</a:t>
            </a:r>
          </a:p>
          <a:p>
            <a:pPr fontAlgn="base">
              <a:lnSpc>
                <a:spcPct val="100000"/>
              </a:lnSpc>
            </a:pPr>
            <a:r>
              <a:rPr lang="en-US" sz="1800">
                <a:latin typeface="Calibri"/>
                <a:ea typeface="Calibri"/>
                <a:cs typeface="Calibri"/>
              </a:rPr>
              <a:t>AELA (D11 Career Pathways): $75,889</a:t>
            </a:r>
          </a:p>
          <a:p>
            <a:pPr fontAlgn="base">
              <a:lnSpc>
                <a:spcPct val="100000"/>
              </a:lnSpc>
            </a:pPr>
            <a:r>
              <a:rPr lang="en-US" sz="1800">
                <a:latin typeface="Calibri"/>
                <a:ea typeface="Calibri"/>
                <a:cs typeface="Calibri"/>
              </a:rPr>
              <a:t>COSI Community Partner Program: $387,898.66</a:t>
            </a:r>
          </a:p>
          <a:p>
            <a:pPr fontAlgn="base">
              <a:lnSpc>
                <a:spcPct val="100000"/>
              </a:lnSpc>
            </a:pPr>
            <a:r>
              <a:rPr lang="en-US" sz="1800">
                <a:latin typeface="Calibri"/>
                <a:ea typeface="Calibri"/>
                <a:cs typeface="Calibri"/>
              </a:rPr>
              <a:t>COSI Career Launch: $30,000</a:t>
            </a:r>
          </a:p>
          <a:p>
            <a:pPr fontAlgn="base">
              <a:lnSpc>
                <a:spcPct val="100000"/>
              </a:lnSpc>
            </a:pPr>
            <a:r>
              <a:rPr lang="en-US" sz="1800">
                <a:latin typeface="Calibri"/>
                <a:ea typeface="Calibri"/>
                <a:cs typeface="Calibri"/>
              </a:rPr>
              <a:t>IN! Pathways to Inclusive Higher </a:t>
            </a:r>
            <a:br>
              <a:rPr lang="en-US" sz="1800">
                <a:latin typeface="Calibri"/>
                <a:ea typeface="Calibri"/>
                <a:cs typeface="Calibri"/>
              </a:rPr>
            </a:br>
            <a:r>
              <a:rPr lang="en-US" sz="1800">
                <a:latin typeface="Calibri"/>
                <a:ea typeface="Calibri"/>
                <a:cs typeface="Calibri"/>
              </a:rPr>
              <a:t>Education: $303,000</a:t>
            </a:r>
          </a:p>
          <a:p>
            <a:pPr fontAlgn="base">
              <a:lnSpc>
                <a:spcPct val="100000"/>
              </a:lnSpc>
            </a:pPr>
            <a:r>
              <a:rPr lang="en-US" sz="1800">
                <a:latin typeface="Calibri"/>
                <a:ea typeface="Calibri"/>
                <a:cs typeface="Calibri"/>
              </a:rPr>
              <a:t>NSF CRISPR (gene editing research): $165,383</a:t>
            </a:r>
          </a:p>
          <a:p>
            <a:pPr fontAlgn="base">
              <a:lnSpc>
                <a:spcPct val="100000"/>
              </a:lnSpc>
            </a:pPr>
            <a:r>
              <a:rPr lang="en-US" sz="1800">
                <a:latin typeface="Calibri"/>
                <a:ea typeface="Calibri"/>
                <a:cs typeface="Calibri"/>
              </a:rPr>
              <a:t>Department of Defense (cybersecurity): $70,000</a:t>
            </a:r>
          </a:p>
          <a:p>
            <a:pPr fontAlgn="base">
              <a:lnSpc>
                <a:spcPct val="100000"/>
              </a:lnSpc>
            </a:pPr>
            <a:r>
              <a:rPr lang="en-US" sz="1800">
                <a:latin typeface="Calibri"/>
                <a:ea typeface="Calibri"/>
                <a:cs typeface="Calibri"/>
              </a:rPr>
              <a:t>PIBV (Campus Police): $71,822</a:t>
            </a:r>
          </a:p>
          <a:p>
            <a:pPr fontAlgn="base">
              <a:lnSpc>
                <a:spcPct val="100000"/>
              </a:lnSpc>
            </a:pPr>
            <a:r>
              <a:rPr lang="en-US" sz="1800">
                <a:latin typeface="Calibri"/>
                <a:ea typeface="Calibri"/>
                <a:cs typeface="Calibri"/>
              </a:rPr>
              <a:t>CDE (Learning Commons): $5,962</a:t>
            </a:r>
          </a:p>
          <a:p>
            <a:pPr fontAlgn="base">
              <a:lnSpc>
                <a:spcPct val="100000"/>
              </a:lnSpc>
            </a:pPr>
            <a:r>
              <a:rPr lang="en-US" sz="1800">
                <a:latin typeface="Calibri"/>
                <a:ea typeface="Calibri"/>
                <a:cs typeface="Calibri"/>
              </a:rPr>
              <a:t>Law Enforcement Workforce: $67,000</a:t>
            </a:r>
          </a:p>
          <a:p>
            <a:pPr fontAlgn="base">
              <a:lnSpc>
                <a:spcPct val="100000"/>
              </a:lnSpc>
            </a:pPr>
            <a:r>
              <a:rPr lang="en-US" sz="1800">
                <a:latin typeface="Calibri"/>
                <a:ea typeface="Calibri"/>
                <a:cs typeface="Calibri"/>
              </a:rPr>
              <a:t>Dakota Foundation (First Nations): $250,000</a:t>
            </a:r>
          </a:p>
          <a:p>
            <a:pPr fontAlgn="base">
              <a:lnSpc>
                <a:spcPct val="100000"/>
              </a:lnSpc>
            </a:pPr>
            <a:r>
              <a:rPr lang="en-US" sz="1800">
                <a:latin typeface="Calibri"/>
                <a:ea typeface="Calibri"/>
                <a:cs typeface="Calibri"/>
              </a:rPr>
              <a:t>Daniels Fund (First Nations): $250,000</a:t>
            </a:r>
          </a:p>
          <a:p>
            <a:pPr fontAlgn="base">
              <a:lnSpc>
                <a:spcPct val="100000"/>
              </a:lnSpc>
            </a:pPr>
            <a:r>
              <a:rPr lang="en-US" sz="1800">
                <a:latin typeface="Calibri"/>
                <a:ea typeface="Calibri"/>
                <a:cs typeface="Calibri"/>
              </a:rPr>
              <a:t>Colorado Springs Health Foundation (Community Table): $75,000</a:t>
            </a:r>
          </a:p>
          <a:p>
            <a:pPr fontAlgn="base">
              <a:lnSpc>
                <a:spcPct val="100000"/>
              </a:lnSpc>
            </a:pPr>
            <a:r>
              <a:rPr lang="en-US" sz="1800">
                <a:latin typeface="Calibri"/>
                <a:ea typeface="Calibri"/>
                <a:cs typeface="Calibri"/>
              </a:rPr>
              <a:t>NEFE Financial Literacy: $40,000</a:t>
            </a:r>
          </a:p>
          <a:p>
            <a:pPr fontAlgn="base">
              <a:lnSpc>
                <a:spcPct val="100000"/>
              </a:lnSpc>
            </a:pPr>
            <a:r>
              <a:rPr lang="en-US" sz="1800">
                <a:latin typeface="Calibri"/>
                <a:ea typeface="Calibri"/>
                <a:cs typeface="Calibri"/>
              </a:rPr>
              <a:t>El Pomar (Behavioral Health): $50,000</a:t>
            </a:r>
          </a:p>
          <a:p>
            <a:pPr fontAlgn="base">
              <a:lnSpc>
                <a:spcPct val="100000"/>
              </a:lnSpc>
            </a:pPr>
            <a:r>
              <a:rPr lang="en-US" sz="1800">
                <a:latin typeface="Calibri"/>
                <a:ea typeface="Calibri"/>
                <a:cs typeface="Calibri"/>
              </a:rPr>
              <a:t>CCA AI Readiness Consortium: $10,000</a:t>
            </a:r>
          </a:p>
          <a:p>
            <a:pPr fontAlgn="base">
              <a:lnSpc>
                <a:spcPct val="100000"/>
              </a:lnSpc>
            </a:pPr>
            <a:r>
              <a:rPr lang="en-US" sz="1800">
                <a:latin typeface="Calibri"/>
                <a:ea typeface="Calibri"/>
                <a:cs typeface="Calibri"/>
              </a:rPr>
              <a:t>Canvas Foundation (MVP Lending Library): $5,000</a:t>
            </a:r>
          </a:p>
          <a:p>
            <a:pPr fontAlgn="base">
              <a:lnSpc>
                <a:spcPct val="100000"/>
              </a:lnSpc>
            </a:pPr>
            <a:r>
              <a:rPr lang="en-US" sz="1800">
                <a:latin typeface="Calibri"/>
                <a:ea typeface="Calibri"/>
                <a:cs typeface="Calibri"/>
              </a:rPr>
              <a:t>Delta Dental of Colorado Foundation (public health curriculum): $60,000</a:t>
            </a:r>
          </a:p>
          <a:p>
            <a:pPr fontAlgn="base">
              <a:lnSpc>
                <a:spcPct val="100000"/>
              </a:lnSpc>
            </a:pPr>
            <a:r>
              <a:rPr lang="en-US" sz="1800">
                <a:latin typeface="Calibri"/>
                <a:ea typeface="Calibri"/>
                <a:cs typeface="Calibri"/>
              </a:rPr>
              <a:t>Opportunity Now (semiconductor): $1,056,792</a:t>
            </a:r>
          </a:p>
        </p:txBody>
      </p:sp>
      <p:pic>
        <p:nvPicPr>
          <p:cNvPr id="8" name="Picture 7" descr="A group of people sitting in a classroom">
            <a:extLst>
              <a:ext uri="{FF2B5EF4-FFF2-40B4-BE49-F238E27FC236}">
                <a16:creationId xmlns:a16="http://schemas.microsoft.com/office/drawing/2014/main" id="{D8E5C022-2749-03C4-3EC7-4B943B6CC8E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099395" y="0"/>
            <a:ext cx="3092605" cy="6272212"/>
          </a:xfrm>
          <a:prstGeom prst="rect">
            <a:avLst/>
          </a:prstGeom>
        </p:spPr>
      </p:pic>
      <p:sp>
        <p:nvSpPr>
          <p:cNvPr id="5" name="Rectangle 4">
            <a:extLst>
              <a:ext uri="{FF2B5EF4-FFF2-40B4-BE49-F238E27FC236}">
                <a16:creationId xmlns:a16="http://schemas.microsoft.com/office/drawing/2014/main" id="{A14E40BD-7BC7-84D0-210F-1C47F983A619}"/>
              </a:ext>
              <a:ext uri="{C183D7F6-B498-43B3-948B-1728B52AA6E4}">
                <adec:decorative xmlns:adec="http://schemas.microsoft.com/office/drawing/2017/decorative" val="1"/>
              </a:ext>
            </a:extLst>
          </p:cNvPr>
          <p:cNvSpPr/>
          <p:nvPr/>
        </p:nvSpPr>
        <p:spPr>
          <a:xfrm>
            <a:off x="9099520"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142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latin typeface="+mn-lt"/>
              </a:rPr>
              <a:t>Facilities &amp; Operations</a:t>
            </a:r>
          </a:p>
        </p:txBody>
      </p:sp>
      <p:pic>
        <p:nvPicPr>
          <p:cNvPr id="2" name="Picture 1">
            <a:extLst>
              <a:ext uri="{FF2B5EF4-FFF2-40B4-BE49-F238E27FC236}">
                <a16:creationId xmlns:a16="http://schemas.microsoft.com/office/drawing/2014/main" id="{B3C44138-ECFA-9F29-702C-9A647F14E44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4619" y="1866012"/>
            <a:ext cx="1270379" cy="1270379"/>
          </a:xfrm>
          <a:prstGeom prst="rect">
            <a:avLst/>
          </a:prstGeom>
        </p:spPr>
      </p:pic>
    </p:spTree>
    <p:extLst>
      <p:ext uri="{BB962C8B-B14F-4D97-AF65-F5344CB8AC3E}">
        <p14:creationId xmlns:p14="http://schemas.microsoft.com/office/powerpoint/2010/main" val="3939137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8C84-DFE3-402B-CB92-34B7E59B39F5}"/>
              </a:ext>
            </a:extLst>
          </p:cNvPr>
          <p:cNvSpPr>
            <a:spLocks noGrp="1"/>
          </p:cNvSpPr>
          <p:nvPr>
            <p:ph type="title"/>
          </p:nvPr>
        </p:nvSpPr>
        <p:spPr>
          <a:xfrm>
            <a:off x="446314" y="228601"/>
            <a:ext cx="10907486" cy="957942"/>
          </a:xfrm>
        </p:spPr>
        <p:txBody>
          <a:bodyPr/>
          <a:lstStyle/>
          <a:p>
            <a:r>
              <a:rPr lang="en-US" dirty="0"/>
              <a:t>Campus Remodel/Refurbish</a:t>
            </a:r>
          </a:p>
        </p:txBody>
      </p:sp>
      <p:sp>
        <p:nvSpPr>
          <p:cNvPr id="3" name="Content Placeholder 2">
            <a:extLst>
              <a:ext uri="{FF2B5EF4-FFF2-40B4-BE49-F238E27FC236}">
                <a16:creationId xmlns:a16="http://schemas.microsoft.com/office/drawing/2014/main" id="{E1B1B186-254A-2E14-B0F0-21656880E33F}"/>
              </a:ext>
            </a:extLst>
          </p:cNvPr>
          <p:cNvSpPr>
            <a:spLocks noGrp="1"/>
          </p:cNvSpPr>
          <p:nvPr>
            <p:ph idx="1"/>
          </p:nvPr>
        </p:nvSpPr>
        <p:spPr>
          <a:xfrm>
            <a:off x="446314" y="1186543"/>
            <a:ext cx="5649686" cy="5081521"/>
          </a:xfrm>
        </p:spPr>
        <p:txBody>
          <a:bodyPr vert="horz" lIns="91440" tIns="45720" rIns="91440" bIns="45720" numCol="1" rtlCol="0" anchor="t">
            <a:normAutofit/>
          </a:bodyPr>
          <a:lstStyle/>
          <a:p>
            <a:pPr marL="0" indent="0" fontAlgn="base">
              <a:lnSpc>
                <a:spcPct val="100000"/>
              </a:lnSpc>
              <a:buNone/>
            </a:pPr>
            <a:r>
              <a:rPr lang="en-US" sz="1800" b="1" i="0" dirty="0">
                <a:solidFill>
                  <a:schemeClr val="accent6"/>
                </a:solidFill>
                <a:effectLst/>
                <a:latin typeface="Calibri"/>
                <a:ea typeface="Calibri"/>
                <a:cs typeface="Calibri"/>
              </a:rPr>
              <a:t>Furniture: </a:t>
            </a:r>
            <a:r>
              <a:rPr lang="en-US" sz="1800" b="0" i="0" dirty="0">
                <a:effectLst/>
                <a:latin typeface="Calibri"/>
                <a:ea typeface="Calibri"/>
                <a:cs typeface="Calibri"/>
              </a:rPr>
              <a:t>Committee met in December</a:t>
            </a:r>
            <a:r>
              <a:rPr lang="en-US" sz="1800" dirty="0">
                <a:latin typeface="Calibri"/>
                <a:ea typeface="Calibri"/>
                <a:cs typeface="Calibri"/>
              </a:rPr>
              <a:t> and meets again February 13</a:t>
            </a:r>
            <a:r>
              <a:rPr lang="en-US" sz="1800" b="0" i="0" dirty="0">
                <a:effectLst/>
                <a:latin typeface="Calibri"/>
                <a:ea typeface="Calibri"/>
                <a:cs typeface="Calibri"/>
              </a:rPr>
              <a:t>. Intent is to have RFP complete by April and all furniture in place by August. </a:t>
            </a:r>
          </a:p>
          <a:p>
            <a:pPr lvl="1" fontAlgn="base">
              <a:lnSpc>
                <a:spcPct val="100000"/>
              </a:lnSpc>
            </a:pPr>
            <a:r>
              <a:rPr lang="en-US" sz="1800" b="0" i="0" dirty="0">
                <a:effectLst/>
                <a:latin typeface="Calibri" panose="020F0502020204030204" pitchFamily="34" charset="0"/>
              </a:rPr>
              <a:t>A110 </a:t>
            </a:r>
          </a:p>
          <a:p>
            <a:pPr lvl="1" fontAlgn="base">
              <a:lnSpc>
                <a:spcPct val="100000"/>
              </a:lnSpc>
            </a:pPr>
            <a:r>
              <a:rPr lang="en-US" sz="1800" b="0" i="0" dirty="0">
                <a:effectLst/>
                <a:latin typeface="Calibri" panose="020F0502020204030204" pitchFamily="34" charset="0"/>
              </a:rPr>
              <a:t>Classroom Furniture </a:t>
            </a:r>
          </a:p>
          <a:p>
            <a:pPr lvl="1" fontAlgn="base">
              <a:lnSpc>
                <a:spcPct val="100000"/>
              </a:lnSpc>
            </a:pPr>
            <a:r>
              <a:rPr lang="en-US" sz="1800" b="0" i="0" dirty="0">
                <a:effectLst/>
                <a:latin typeface="Calibri" panose="020F0502020204030204" pitchFamily="34" charset="0"/>
              </a:rPr>
              <a:t>ASL/IPP Furniture </a:t>
            </a:r>
          </a:p>
          <a:p>
            <a:pPr lvl="1" fontAlgn="base">
              <a:lnSpc>
                <a:spcPct val="100000"/>
              </a:lnSpc>
            </a:pPr>
            <a:r>
              <a:rPr lang="en-US" sz="1800" b="0" i="0" dirty="0">
                <a:effectLst/>
                <a:latin typeface="Calibri" panose="020F0502020204030204" pitchFamily="34" charset="0"/>
              </a:rPr>
              <a:t>Downtown &amp; Rampart Student Service Offices </a:t>
            </a:r>
          </a:p>
          <a:p>
            <a:pPr lvl="1" fontAlgn="base">
              <a:lnSpc>
                <a:spcPct val="100000"/>
              </a:lnSpc>
            </a:pPr>
            <a:r>
              <a:rPr lang="en-US" sz="1800" b="0" i="0" dirty="0">
                <a:effectLst/>
                <a:latin typeface="Calibri" panose="020F0502020204030204" pitchFamily="34" charset="0"/>
              </a:rPr>
              <a:t>Downtown Community Table </a:t>
            </a:r>
          </a:p>
          <a:p>
            <a:pPr lvl="1" fontAlgn="base">
              <a:lnSpc>
                <a:spcPct val="100000"/>
              </a:lnSpc>
            </a:pPr>
            <a:r>
              <a:rPr lang="en-US" sz="1800" b="0" i="0" dirty="0">
                <a:effectLst/>
                <a:latin typeface="Calibri" panose="020F0502020204030204" pitchFamily="34" charset="0"/>
              </a:rPr>
              <a:t>Downtown &amp; Rampart Counseling Centers </a:t>
            </a:r>
          </a:p>
          <a:p>
            <a:pPr lvl="1" fontAlgn="base">
              <a:lnSpc>
                <a:spcPct val="100000"/>
              </a:lnSpc>
            </a:pPr>
            <a:r>
              <a:rPr lang="en-US" sz="1800" b="0" i="0" dirty="0">
                <a:effectLst/>
                <a:latin typeface="Calibri" panose="020F0502020204030204" pitchFamily="34" charset="0"/>
              </a:rPr>
              <a:t>Downtown &amp; Rampart Student Common Areas </a:t>
            </a:r>
          </a:p>
          <a:p>
            <a:pPr lvl="1" fontAlgn="base">
              <a:lnSpc>
                <a:spcPct val="100000"/>
              </a:lnSpc>
            </a:pPr>
            <a:r>
              <a:rPr lang="en-US" sz="1800" b="0" i="0" dirty="0">
                <a:effectLst/>
                <a:latin typeface="Calibri" panose="020F0502020204030204" pitchFamily="34" charset="0"/>
              </a:rPr>
              <a:t>Rampart Student Experience Areas </a:t>
            </a:r>
          </a:p>
        </p:txBody>
      </p:sp>
      <p:pic>
        <p:nvPicPr>
          <p:cNvPr id="6" name="Picture 5" descr="Rampart Range Campus Exterior.">
            <a:extLst>
              <a:ext uri="{FF2B5EF4-FFF2-40B4-BE49-F238E27FC236}">
                <a16:creationId xmlns:a16="http://schemas.microsoft.com/office/drawing/2014/main" id="{70A0D778-60F1-83EB-B735-C9596A177A8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80894" y="-1"/>
            <a:ext cx="4411106" cy="6276976"/>
          </a:xfrm>
          <a:prstGeom prst="rect">
            <a:avLst/>
          </a:prstGeom>
        </p:spPr>
      </p:pic>
      <p:sp>
        <p:nvSpPr>
          <p:cNvPr id="7" name="Rectangle 6">
            <a:extLst>
              <a:ext uri="{FF2B5EF4-FFF2-40B4-BE49-F238E27FC236}">
                <a16:creationId xmlns:a16="http://schemas.microsoft.com/office/drawing/2014/main" id="{0EEB1C3C-C658-D1AE-DCF1-A630FD8C3FA9}"/>
              </a:ext>
              <a:ext uri="{C183D7F6-B498-43B3-948B-1728B52AA6E4}">
                <adec:decorative xmlns:adec="http://schemas.microsoft.com/office/drawing/2017/decorative" val="1"/>
              </a:ext>
            </a:extLst>
          </p:cNvPr>
          <p:cNvSpPr/>
          <p:nvPr/>
        </p:nvSpPr>
        <p:spPr>
          <a:xfrm>
            <a:off x="7780894"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869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5802C-98F8-8AF7-F12E-ECD7BBAAF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9D925-1CC9-9115-B591-BA749869A9D0}"/>
              </a:ext>
            </a:extLst>
          </p:cNvPr>
          <p:cNvSpPr>
            <a:spLocks noGrp="1"/>
          </p:cNvSpPr>
          <p:nvPr>
            <p:ph type="title"/>
          </p:nvPr>
        </p:nvSpPr>
        <p:spPr>
          <a:xfrm>
            <a:off x="4572000" y="228601"/>
            <a:ext cx="6781800" cy="957942"/>
          </a:xfrm>
        </p:spPr>
        <p:txBody>
          <a:bodyPr/>
          <a:lstStyle/>
          <a:p>
            <a:r>
              <a:rPr lang="en-US" dirty="0"/>
              <a:t>Campus Remodel/Refurbish</a:t>
            </a:r>
          </a:p>
        </p:txBody>
      </p:sp>
      <p:sp>
        <p:nvSpPr>
          <p:cNvPr id="4" name="Content Placeholder 2">
            <a:extLst>
              <a:ext uri="{FF2B5EF4-FFF2-40B4-BE49-F238E27FC236}">
                <a16:creationId xmlns:a16="http://schemas.microsoft.com/office/drawing/2014/main" id="{142C61B4-590A-1028-D215-108305899287}"/>
              </a:ext>
            </a:extLst>
          </p:cNvPr>
          <p:cNvSpPr txBox="1">
            <a:spLocks/>
          </p:cNvSpPr>
          <p:nvPr/>
        </p:nvSpPr>
        <p:spPr>
          <a:xfrm>
            <a:off x="4572000" y="1186543"/>
            <a:ext cx="7173687" cy="508152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lnSpc>
                <a:spcPct val="100000"/>
              </a:lnSpc>
              <a:buNone/>
            </a:pPr>
            <a:r>
              <a:rPr lang="en-US" sz="1800" b="1" i="0">
                <a:solidFill>
                  <a:schemeClr val="accent6"/>
                </a:solidFill>
                <a:effectLst/>
                <a:latin typeface="Calibri" panose="020F0502020204030204" pitchFamily="34" charset="0"/>
              </a:rPr>
              <a:t>Remodel/Refurbish: </a:t>
            </a:r>
          </a:p>
          <a:p>
            <a:pPr lvl="1" fontAlgn="base">
              <a:lnSpc>
                <a:spcPct val="100000"/>
              </a:lnSpc>
            </a:pPr>
            <a:r>
              <a:rPr lang="en-US" sz="1800" b="0" i="0">
                <a:effectLst/>
                <a:latin typeface="Calibri" panose="020F0502020204030204" pitchFamily="34" charset="0"/>
              </a:rPr>
              <a:t>Culinary Offices Carpet - Summer 2025 </a:t>
            </a:r>
          </a:p>
          <a:p>
            <a:pPr lvl="1" fontAlgn="base">
              <a:lnSpc>
                <a:spcPct val="100000"/>
              </a:lnSpc>
            </a:pPr>
            <a:r>
              <a:rPr lang="en-US" sz="1800" b="0" i="0">
                <a:effectLst/>
                <a:latin typeface="Calibri" panose="020F0502020204030204" pitchFamily="34" charset="0"/>
              </a:rPr>
              <a:t>CAD/EGT Expansion – Summer 2025 </a:t>
            </a:r>
          </a:p>
          <a:p>
            <a:pPr lvl="1" fontAlgn="base">
              <a:lnSpc>
                <a:spcPct val="100000"/>
              </a:lnSpc>
            </a:pPr>
            <a:r>
              <a:rPr lang="en-US" sz="1800" b="0" i="0">
                <a:effectLst/>
                <a:latin typeface="Calibri" panose="020F0502020204030204" pitchFamily="34" charset="0"/>
              </a:rPr>
              <a:t>Welding Lighting Upgrade – Planned Maintenance </a:t>
            </a:r>
          </a:p>
          <a:p>
            <a:pPr lvl="1" fontAlgn="base">
              <a:lnSpc>
                <a:spcPct val="100000"/>
              </a:lnSpc>
            </a:pPr>
            <a:r>
              <a:rPr lang="en-US" sz="1800" b="0" i="0">
                <a:effectLst/>
                <a:latin typeface="Calibri" panose="020F0502020204030204" pitchFamily="34" charset="0"/>
              </a:rPr>
              <a:t>B253 Floor Repair – Summer 2025 </a:t>
            </a:r>
          </a:p>
          <a:p>
            <a:pPr lvl="1" fontAlgn="base">
              <a:lnSpc>
                <a:spcPct val="100000"/>
              </a:lnSpc>
            </a:pPr>
            <a:r>
              <a:rPr lang="en-US" sz="1800" b="0" i="0">
                <a:effectLst/>
                <a:latin typeface="Calibri" panose="020F0502020204030204" pitchFamily="34" charset="0"/>
              </a:rPr>
              <a:t>B253 Paint – Summer 2026 </a:t>
            </a:r>
          </a:p>
          <a:p>
            <a:pPr lvl="1" fontAlgn="base">
              <a:lnSpc>
                <a:spcPct val="100000"/>
              </a:lnSpc>
            </a:pPr>
            <a:r>
              <a:rPr lang="en-US" sz="1800" b="0" i="0">
                <a:effectLst/>
                <a:latin typeface="Calibri" panose="020F0502020204030204" pitchFamily="34" charset="0"/>
              </a:rPr>
              <a:t>Downtown Retaining Wall – Summer 2025 </a:t>
            </a:r>
          </a:p>
          <a:p>
            <a:pPr lvl="1" fontAlgn="base">
              <a:lnSpc>
                <a:spcPct val="100000"/>
              </a:lnSpc>
            </a:pPr>
            <a:r>
              <a:rPr lang="en-US" sz="1800" b="0" i="0">
                <a:effectLst/>
                <a:latin typeface="Calibri" panose="020F0502020204030204" pitchFamily="34" charset="0"/>
              </a:rPr>
              <a:t>Downtown: S201, S203, S204 Refresh – Summer 2025 </a:t>
            </a:r>
          </a:p>
          <a:p>
            <a:pPr lvl="1" fontAlgn="base">
              <a:lnSpc>
                <a:spcPct val="100000"/>
              </a:lnSpc>
            </a:pPr>
            <a:r>
              <a:rPr lang="en-US" sz="1800" b="0" i="0">
                <a:effectLst/>
                <a:latin typeface="Calibri" panose="020F0502020204030204" pitchFamily="34" charset="0"/>
              </a:rPr>
              <a:t>Rampart Learning Commons Carpet – Summer 2025</a:t>
            </a:r>
          </a:p>
        </p:txBody>
      </p:sp>
      <p:pic>
        <p:nvPicPr>
          <p:cNvPr id="8" name="Picture 7" descr="Welding classroom.">
            <a:extLst>
              <a:ext uri="{FF2B5EF4-FFF2-40B4-BE49-F238E27FC236}">
                <a16:creationId xmlns:a16="http://schemas.microsoft.com/office/drawing/2014/main" id="{FC146F48-327C-AF0B-E33C-B348E2D35F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4085303" cy="6276976"/>
          </a:xfrm>
          <a:prstGeom prst="rect">
            <a:avLst/>
          </a:prstGeom>
        </p:spPr>
      </p:pic>
      <p:sp>
        <p:nvSpPr>
          <p:cNvPr id="9" name="Rectangle 8">
            <a:extLst>
              <a:ext uri="{FF2B5EF4-FFF2-40B4-BE49-F238E27FC236}">
                <a16:creationId xmlns:a16="http://schemas.microsoft.com/office/drawing/2014/main" id="{1B9DCF3D-0009-2067-167A-C7D846054CAA}"/>
              </a:ext>
              <a:ext uri="{C183D7F6-B498-43B3-948B-1728B52AA6E4}">
                <adec:decorative xmlns:adec="http://schemas.microsoft.com/office/drawing/2017/decorative" val="1"/>
              </a:ext>
            </a:extLst>
          </p:cNvPr>
          <p:cNvSpPr/>
          <p:nvPr/>
        </p:nvSpPr>
        <p:spPr>
          <a:xfrm>
            <a:off x="4011561"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285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CA8CE-153E-13A3-A38F-0BBA6C51D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02A8A-3799-0A9D-818B-72E1E40054B4}"/>
              </a:ext>
            </a:extLst>
          </p:cNvPr>
          <p:cNvSpPr>
            <a:spLocks noGrp="1"/>
          </p:cNvSpPr>
          <p:nvPr>
            <p:ph type="title"/>
          </p:nvPr>
        </p:nvSpPr>
        <p:spPr>
          <a:xfrm>
            <a:off x="446314" y="228601"/>
            <a:ext cx="10907486" cy="957942"/>
          </a:xfrm>
        </p:spPr>
        <p:txBody>
          <a:bodyPr/>
          <a:lstStyle/>
          <a:p>
            <a:r>
              <a:rPr lang="en-US" dirty="0"/>
              <a:t>Campus Remodel/Refurbish</a:t>
            </a:r>
          </a:p>
        </p:txBody>
      </p:sp>
      <p:sp>
        <p:nvSpPr>
          <p:cNvPr id="4" name="Content Placeholder 2">
            <a:extLst>
              <a:ext uri="{FF2B5EF4-FFF2-40B4-BE49-F238E27FC236}">
                <a16:creationId xmlns:a16="http://schemas.microsoft.com/office/drawing/2014/main" id="{631AFE3B-9221-DDD6-8F38-CD8AE7C73AEC}"/>
              </a:ext>
            </a:extLst>
          </p:cNvPr>
          <p:cNvSpPr txBox="1">
            <a:spLocks/>
          </p:cNvSpPr>
          <p:nvPr/>
        </p:nvSpPr>
        <p:spPr>
          <a:xfrm>
            <a:off x="446313" y="1186543"/>
            <a:ext cx="6854139" cy="4876800"/>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800" b="1">
                <a:solidFill>
                  <a:schemeClr val="accent6"/>
                </a:solidFill>
                <a:latin typeface="Calibri" panose="020F0502020204030204" pitchFamily="34" charset="0"/>
              </a:rPr>
              <a:t>Capital Projects: </a:t>
            </a:r>
            <a:r>
              <a:rPr lang="en-US" sz="1800">
                <a:latin typeface="Calibri" panose="020F0502020204030204" pitchFamily="34" charset="0"/>
              </a:rPr>
              <a:t>The goal is to have architects assigned to all capital projects by March </a:t>
            </a:r>
          </a:p>
          <a:p>
            <a:pPr lvl="1" fontAlgn="base"/>
            <a:r>
              <a:rPr lang="en-US" sz="1800">
                <a:latin typeface="Calibri" panose="020F0502020204030204" pitchFamily="34" charset="0"/>
              </a:rPr>
              <a:t>F Building &amp; HRS Remodel </a:t>
            </a:r>
          </a:p>
          <a:p>
            <a:pPr lvl="1" fontAlgn="base"/>
            <a:r>
              <a:rPr lang="en-US" sz="1800">
                <a:latin typeface="Calibri" panose="020F0502020204030204" pitchFamily="34" charset="0"/>
              </a:rPr>
              <a:t>Leadership Suite </a:t>
            </a:r>
          </a:p>
          <a:p>
            <a:pPr lvl="1" fontAlgn="base"/>
            <a:r>
              <a:rPr lang="en-US" sz="1800">
                <a:latin typeface="Calibri" panose="020F0502020204030204" pitchFamily="34" charset="0"/>
              </a:rPr>
              <a:t>The Grove and Centennial Student Experience Offices </a:t>
            </a:r>
          </a:p>
          <a:p>
            <a:pPr lvl="1" fontAlgn="base"/>
            <a:r>
              <a:rPr lang="en-US" sz="1800">
                <a:latin typeface="Calibri" panose="020F0502020204030204" pitchFamily="34" charset="0"/>
              </a:rPr>
              <a:t>Conference Rooms on Centennial, Rampart, and Downtown </a:t>
            </a:r>
          </a:p>
          <a:p>
            <a:pPr lvl="1" fontAlgn="base"/>
            <a:r>
              <a:rPr lang="en-US" sz="1800">
                <a:latin typeface="Calibri" panose="020F0502020204030204" pitchFamily="34" charset="0"/>
              </a:rPr>
              <a:t>Music Performance and Rehearsal Space at Downtown Campus </a:t>
            </a:r>
          </a:p>
          <a:p>
            <a:pPr lvl="1" fontAlgn="base"/>
            <a:r>
              <a:rPr lang="en-US" sz="1800">
                <a:latin typeface="Calibri" panose="020F0502020204030204" pitchFamily="34" charset="0"/>
              </a:rPr>
              <a:t>Rampart Science &amp; Engineering Labs and Vacated Dental Space </a:t>
            </a:r>
          </a:p>
        </p:txBody>
      </p:sp>
      <p:pic>
        <p:nvPicPr>
          <p:cNvPr id="8" name="Picture 7" descr="A person sitting at a table using a computer">
            <a:extLst>
              <a:ext uri="{FF2B5EF4-FFF2-40B4-BE49-F238E27FC236}">
                <a16:creationId xmlns:a16="http://schemas.microsoft.com/office/drawing/2014/main" id="{6F6C5198-CCD3-FD6E-7C97-ADBC471637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7780894" y="-1"/>
            <a:ext cx="4411106" cy="6276976"/>
          </a:xfrm>
          <a:prstGeom prst="rect">
            <a:avLst/>
          </a:prstGeom>
        </p:spPr>
      </p:pic>
      <p:sp>
        <p:nvSpPr>
          <p:cNvPr id="9" name="Rectangle 8">
            <a:extLst>
              <a:ext uri="{FF2B5EF4-FFF2-40B4-BE49-F238E27FC236}">
                <a16:creationId xmlns:a16="http://schemas.microsoft.com/office/drawing/2014/main" id="{93C572B9-569C-E857-27E5-9BD6ADDEDB42}"/>
              </a:ext>
              <a:ext uri="{C183D7F6-B498-43B3-948B-1728B52AA6E4}">
                <adec:decorative xmlns:adec="http://schemas.microsoft.com/office/drawing/2017/decorative" val="1"/>
              </a:ext>
            </a:extLst>
          </p:cNvPr>
          <p:cNvSpPr/>
          <p:nvPr/>
        </p:nvSpPr>
        <p:spPr>
          <a:xfrm>
            <a:off x="7780894"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612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447A08-AADA-5A6B-CF0F-C9F9AD4E426F}"/>
              </a:ext>
            </a:extLst>
          </p:cNvPr>
          <p:cNvSpPr txBox="1">
            <a:spLocks noGrp="1"/>
          </p:cNvSpPr>
          <p:nvPr>
            <p:ph type="title" idx="4294967295"/>
          </p:nvPr>
        </p:nvSpPr>
        <p:spPr>
          <a:xfrm>
            <a:off x="606812" y="543440"/>
            <a:ext cx="10515600" cy="9092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Wayfinding</a:t>
            </a:r>
            <a:endParaRPr kumimoji="0" lang="en-US" sz="4400" b="0" i="0" u="none" strike="noStrike" kern="1200" cap="none" spc="0" normalizeH="0" baseline="0" noProof="0" dirty="0">
              <a:ln>
                <a:noFill/>
              </a:ln>
              <a:solidFill>
                <a:srgbClr val="DB4326"/>
              </a:solidFill>
              <a:effectLst/>
              <a:uLnTx/>
              <a:uFillTx/>
              <a:latin typeface="+mj-lt"/>
              <a:ea typeface="+mj-ea"/>
              <a:cs typeface="+mj-cs"/>
            </a:endParaRPr>
          </a:p>
        </p:txBody>
      </p:sp>
      <p:sp>
        <p:nvSpPr>
          <p:cNvPr id="6" name="TextBox 5">
            <a:extLst>
              <a:ext uri="{FF2B5EF4-FFF2-40B4-BE49-F238E27FC236}">
                <a16:creationId xmlns:a16="http://schemas.microsoft.com/office/drawing/2014/main" id="{6C7AECC1-4860-0B65-19ED-5AEC999E1884}"/>
              </a:ext>
            </a:extLst>
          </p:cNvPr>
          <p:cNvSpPr txBox="1"/>
          <p:nvPr/>
        </p:nvSpPr>
        <p:spPr>
          <a:xfrm>
            <a:off x="606812" y="2254319"/>
            <a:ext cx="6398899" cy="2349361"/>
          </a:xfrm>
          <a:prstGeom prst="rect">
            <a:avLst/>
          </a:prstGeom>
          <a:noFill/>
        </p:spPr>
        <p:txBody>
          <a:bodyPr wrap="square" lIns="91440" tIns="45720" rIns="91440" bIns="45720" rtlCol="0" anchor="t">
            <a:spAutoFit/>
          </a:bodyPr>
          <a:lstStyle/>
          <a:p>
            <a:pPr marL="342900" indent="-342900">
              <a:spcAft>
                <a:spcPts val="1600"/>
              </a:spcAft>
              <a:buFont typeface="Arial"/>
              <a:buChar char="•"/>
            </a:pPr>
            <a:r>
              <a:rPr lang="en-US" sz="2400">
                <a:latin typeface="Calibri"/>
                <a:cs typeface="Calibri"/>
              </a:rPr>
              <a:t>Painting Project is complete </a:t>
            </a:r>
          </a:p>
          <a:p>
            <a:pPr marL="342900" indent="-342900">
              <a:spcAft>
                <a:spcPts val="1600"/>
              </a:spcAft>
              <a:buFont typeface="Arial"/>
              <a:buChar char="•"/>
            </a:pPr>
            <a:r>
              <a:rPr lang="en-US" sz="2400">
                <a:latin typeface="Calibri"/>
                <a:cs typeface="Calibri"/>
              </a:rPr>
              <a:t>Interior contract is signed and installation begins February 10 </a:t>
            </a:r>
            <a:endParaRPr lang="en-US" sz="2400">
              <a:latin typeface="Calibri"/>
              <a:ea typeface="Calibri"/>
              <a:cs typeface="Calibri"/>
            </a:endParaRPr>
          </a:p>
          <a:p>
            <a:pPr marL="342900" indent="-342900">
              <a:spcAft>
                <a:spcPts val="1600"/>
              </a:spcAft>
              <a:buFont typeface="Arial"/>
              <a:buChar char="•"/>
            </a:pPr>
            <a:r>
              <a:rPr lang="en-US" sz="2400">
                <a:latin typeface="Calibri"/>
                <a:cs typeface="Calibri"/>
              </a:rPr>
              <a:t>Exterior signs have completed code review </a:t>
            </a:r>
            <a:br>
              <a:rPr lang="en-US" sz="2400">
                <a:latin typeface="Calibri"/>
                <a:cs typeface="Calibri"/>
              </a:rPr>
            </a:br>
            <a:r>
              <a:rPr lang="en-US" sz="2400">
                <a:latin typeface="Calibri"/>
                <a:cs typeface="Calibri"/>
              </a:rPr>
              <a:t>and are now in contracting. </a:t>
            </a:r>
            <a:endParaRPr lang="en-US" sz="2400">
              <a:ea typeface="Calibri"/>
              <a:cs typeface="Calibri"/>
            </a:endParaRPr>
          </a:p>
        </p:txBody>
      </p:sp>
      <p:pic>
        <p:nvPicPr>
          <p:cNvPr id="7" name="Picture 6">
            <a:extLst>
              <a:ext uri="{FF2B5EF4-FFF2-40B4-BE49-F238E27FC236}">
                <a16:creationId xmlns:a16="http://schemas.microsoft.com/office/drawing/2014/main" id="{4AAE579E-77BA-F782-A57D-B6E602F37FA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46821" y="204105"/>
            <a:ext cx="1547375" cy="6263768"/>
          </a:xfrm>
          <a:prstGeom prst="rect">
            <a:avLst/>
          </a:prstGeom>
        </p:spPr>
      </p:pic>
      <p:pic>
        <p:nvPicPr>
          <p:cNvPr id="3" name="Picture 2" descr="Rendering of new monument signage at PPSC.">
            <a:extLst>
              <a:ext uri="{FF2B5EF4-FFF2-40B4-BE49-F238E27FC236}">
                <a16:creationId xmlns:a16="http://schemas.microsoft.com/office/drawing/2014/main" id="{4350C9B4-3C8C-DD53-3352-DEDB785082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50215" y="204106"/>
            <a:ext cx="3689386" cy="6263767"/>
          </a:xfrm>
          <a:prstGeom prst="rect">
            <a:avLst/>
          </a:prstGeom>
        </p:spPr>
      </p:pic>
    </p:spTree>
    <p:extLst>
      <p:ext uri="{BB962C8B-B14F-4D97-AF65-F5344CB8AC3E}">
        <p14:creationId xmlns:p14="http://schemas.microsoft.com/office/powerpoint/2010/main" val="2105178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C0C7-94DC-F05D-163C-70175BD6369F}"/>
              </a:ext>
            </a:extLst>
          </p:cNvPr>
          <p:cNvSpPr>
            <a:spLocks noGrp="1"/>
          </p:cNvSpPr>
          <p:nvPr>
            <p:ph type="title"/>
          </p:nvPr>
        </p:nvSpPr>
        <p:spPr>
          <a:xfrm>
            <a:off x="511629" y="365125"/>
            <a:ext cx="10842171" cy="1325563"/>
          </a:xfrm>
        </p:spPr>
        <p:txBody>
          <a:bodyPr/>
          <a:lstStyle/>
          <a:p>
            <a:r>
              <a:rPr lang="en-US" dirty="0">
                <a:latin typeface="Calibri" panose="020F0502020204030204" pitchFamily="34" charset="0"/>
                <a:cs typeface="Calibri" panose="020F0502020204030204" pitchFamily="34" charset="0"/>
              </a:rPr>
              <a:t>CCCS Strategic Plan</a:t>
            </a:r>
          </a:p>
        </p:txBody>
      </p:sp>
      <p:sp>
        <p:nvSpPr>
          <p:cNvPr id="5" name="Rectangle 4">
            <a:extLst>
              <a:ext uri="{FF2B5EF4-FFF2-40B4-BE49-F238E27FC236}">
                <a16:creationId xmlns:a16="http://schemas.microsoft.com/office/drawing/2014/main" id="{07EE151E-CA98-54E9-6E49-58963E92DF49}"/>
              </a:ext>
              <a:ext uri="{C183D7F6-B498-43B3-948B-1728B52AA6E4}">
                <adec:decorative xmlns:adec="http://schemas.microsoft.com/office/drawing/2017/decorative" val="1"/>
              </a:ext>
            </a:extLst>
          </p:cNvPr>
          <p:cNvSpPr/>
          <p:nvPr/>
        </p:nvSpPr>
        <p:spPr>
          <a:xfrm>
            <a:off x="0" y="1970745"/>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Graphic 6" descr="Colorado Community College System logo.">
            <a:extLst>
              <a:ext uri="{FF2B5EF4-FFF2-40B4-BE49-F238E27FC236}">
                <a16:creationId xmlns:a16="http://schemas.microsoft.com/office/drawing/2014/main" id="{3A70662C-295E-3FBC-A76C-BB0552341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615" y="3097553"/>
            <a:ext cx="4189185" cy="837837"/>
          </a:xfrm>
          <a:prstGeom prst="rect">
            <a:avLst/>
          </a:prstGeom>
        </p:spPr>
      </p:pic>
      <p:sp>
        <p:nvSpPr>
          <p:cNvPr id="4" name="Rectangle 3">
            <a:extLst>
              <a:ext uri="{FF2B5EF4-FFF2-40B4-BE49-F238E27FC236}">
                <a16:creationId xmlns:a16="http://schemas.microsoft.com/office/drawing/2014/main" id="{EEB852D3-6942-2A01-CAA7-86BC95787BE7}"/>
              </a:ext>
              <a:ext uri="{C183D7F6-B498-43B3-948B-1728B52AA6E4}">
                <adec:decorative xmlns:adec="http://schemas.microsoft.com/office/drawing/2017/decorative" val="1"/>
              </a:ext>
            </a:extLst>
          </p:cNvPr>
          <p:cNvSpPr/>
          <p:nvPr/>
        </p:nvSpPr>
        <p:spPr>
          <a:xfrm>
            <a:off x="5747657" y="1097280"/>
            <a:ext cx="5339845" cy="517456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C4224F-85AD-FD12-15DE-53AE2D7D8BB9}"/>
              </a:ext>
            </a:extLst>
          </p:cNvPr>
          <p:cNvSpPr>
            <a:spLocks noGrp="1"/>
          </p:cNvSpPr>
          <p:nvPr>
            <p:ph idx="1"/>
          </p:nvPr>
        </p:nvSpPr>
        <p:spPr>
          <a:xfrm>
            <a:off x="5946057" y="1383871"/>
            <a:ext cx="4917886" cy="4601381"/>
          </a:xfrm>
        </p:spPr>
        <p:txBody>
          <a:bodyPr>
            <a:normAutofit fontScale="92500"/>
          </a:bodyPr>
          <a:lstStyle/>
          <a:p>
            <a:pPr marL="0" indent="0">
              <a:spcAft>
                <a:spcPts val="600"/>
              </a:spcAft>
              <a:buNone/>
            </a:pPr>
            <a:r>
              <a:rPr lang="en-US" b="1" dirty="0">
                <a:solidFill>
                  <a:schemeClr val="accent6"/>
                </a:solidFill>
                <a:latin typeface="Calibri" panose="020F0502020204030204" pitchFamily="34" charset="0"/>
                <a:cs typeface="Calibri" panose="020F0502020204030204" pitchFamily="34" charset="0"/>
              </a:rPr>
              <a:t>Guiding Principles</a:t>
            </a:r>
          </a:p>
          <a:p>
            <a:pPr marL="0" indent="0" algn="l" rtl="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Economic Mobility: </a:t>
            </a:r>
            <a:r>
              <a:rPr lang="en-US" sz="1600" b="0" i="0" dirty="0">
                <a:effectLst/>
                <a:latin typeface="WordVisi_MSFontService"/>
              </a:rPr>
              <a:t>Increase relevant offerings that will result in successful learners earning a sustaining wage.</a:t>
            </a:r>
            <a:endParaRPr lang="en-US" sz="1600" i="0" dirty="0">
              <a:effectLst/>
              <a:highlight>
                <a:srgbClr val="FFFFFF"/>
              </a:highlight>
              <a:latin typeface="Calibri" panose="020F0502020204030204" pitchFamily="34" charset="0"/>
              <a:cs typeface="Calibri" panose="020F0502020204030204" pitchFamily="34" charset="0"/>
            </a:endParaRPr>
          </a:p>
          <a:p>
            <a:pPr marL="0" indent="0" algn="l" rtl="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Education for All: </a:t>
            </a:r>
            <a:r>
              <a:rPr lang="en-US" sz="1600" b="0" i="0" dirty="0">
                <a:effectLst/>
                <a:latin typeface="Calibri" panose="020F0502020204030204" pitchFamily="34" charset="0"/>
              </a:rPr>
              <a:t>Increase equitable, learner-centered environments that support all learners meeting their goals. </a:t>
            </a:r>
          </a:p>
          <a:p>
            <a:pPr marL="0" indent="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Empowered Talent: </a:t>
            </a:r>
            <a:r>
              <a:rPr lang="en-US" sz="1600" b="0" i="0" dirty="0">
                <a:effectLst/>
                <a:latin typeface="Calibri" panose="020F0502020204030204" pitchFamily="34" charset="0"/>
              </a:rPr>
              <a:t>Increase our ability to attract, retain, and sustain the highest quality workforce to advance our mission.</a:t>
            </a:r>
            <a:endParaRPr lang="en-US" sz="1600" i="0" dirty="0">
              <a:effectLst/>
              <a:highlight>
                <a:srgbClr val="FFFFFF"/>
              </a:highlight>
              <a:latin typeface="Calibri" panose="020F0502020204030204" pitchFamily="34" charset="0"/>
              <a:cs typeface="Calibri" panose="020F0502020204030204" pitchFamily="34" charset="0"/>
            </a:endParaRPr>
          </a:p>
          <a:p>
            <a:pPr marL="0" indent="0" algn="l" rtl="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Partner of Choice: </a:t>
            </a:r>
            <a:r>
              <a:rPr lang="en-US" sz="1600" b="0" i="0" dirty="0">
                <a:effectLst/>
                <a:latin typeface="WordVisi_MSFontService"/>
              </a:rPr>
              <a:t>Increase capability, trust, and credibility with partners across all sectors to build shared prosperity. </a:t>
            </a:r>
            <a:endParaRPr lang="en-US" sz="1600" i="0" dirty="0">
              <a:effectLst/>
              <a:highlight>
                <a:srgbClr val="FFFFFF"/>
              </a:highlight>
              <a:latin typeface="Calibri" panose="020F0502020204030204" pitchFamily="34" charset="0"/>
              <a:cs typeface="Calibri" panose="020F0502020204030204" pitchFamily="34" charset="0"/>
            </a:endParaRPr>
          </a:p>
          <a:p>
            <a:pPr marL="0" indent="0" algn="l" rtl="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Power of 13: </a:t>
            </a:r>
            <a:r>
              <a:rPr lang="en-US" sz="1600" b="0" i="0" dirty="0">
                <a:effectLst/>
                <a:latin typeface="Calibri" panose="020F0502020204030204" pitchFamily="34" charset="0"/>
              </a:rPr>
              <a:t>Increase shared opportunities to grow enrollment, improve quality, and achieve cost efficiencies through </a:t>
            </a:r>
            <a:r>
              <a:rPr lang="en-US" sz="1600" b="0" i="0" dirty="0" err="1">
                <a:effectLst/>
                <a:latin typeface="Calibri" panose="020F0502020204030204" pitchFamily="34" charset="0"/>
              </a:rPr>
              <a:t>consortial</a:t>
            </a:r>
            <a:r>
              <a:rPr lang="en-US" sz="1600" b="0" i="0" dirty="0">
                <a:effectLst/>
                <a:latin typeface="Calibri" panose="020F0502020204030204" pitchFamily="34" charset="0"/>
              </a:rPr>
              <a:t> models and collaboration while leveraging each college’s unique strengths.</a:t>
            </a:r>
            <a:endParaRPr lang="en-US" sz="1600" i="0" dirty="0">
              <a:effectLst/>
              <a:highlight>
                <a:srgbClr val="FFFFFF"/>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4430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Human Resource Services</a:t>
            </a:r>
          </a:p>
        </p:txBody>
      </p:sp>
      <p:pic>
        <p:nvPicPr>
          <p:cNvPr id="10" name="Picture 9">
            <a:extLst>
              <a:ext uri="{FF2B5EF4-FFF2-40B4-BE49-F238E27FC236}">
                <a16:creationId xmlns:a16="http://schemas.microsoft.com/office/drawing/2014/main" id="{898C0764-B56D-4090-BFDA-C273930149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60081" y="1865763"/>
            <a:ext cx="1227677" cy="1270628"/>
          </a:xfrm>
          <a:prstGeom prst="rect">
            <a:avLst/>
          </a:prstGeom>
        </p:spPr>
      </p:pic>
    </p:spTree>
    <p:extLst>
      <p:ext uri="{BB962C8B-B14F-4D97-AF65-F5344CB8AC3E}">
        <p14:creationId xmlns:p14="http://schemas.microsoft.com/office/powerpoint/2010/main" val="2418409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1E80-317E-C5D8-4909-144E1AE1F3EF}"/>
              </a:ext>
            </a:extLst>
          </p:cNvPr>
          <p:cNvSpPr>
            <a:spLocks noGrp="1"/>
          </p:cNvSpPr>
          <p:nvPr>
            <p:ph type="title"/>
          </p:nvPr>
        </p:nvSpPr>
        <p:spPr>
          <a:xfrm>
            <a:off x="838200" y="3799271"/>
            <a:ext cx="10515600" cy="901330"/>
          </a:xfrm>
        </p:spPr>
        <p:txBody>
          <a:bodyPr/>
          <a:lstStyle/>
          <a:p>
            <a:r>
              <a:rPr lang="en-US" dirty="0"/>
              <a:t>HR Updates</a:t>
            </a:r>
          </a:p>
        </p:txBody>
      </p:sp>
      <p:sp>
        <p:nvSpPr>
          <p:cNvPr id="3" name="Content Placeholder 2">
            <a:extLst>
              <a:ext uri="{FF2B5EF4-FFF2-40B4-BE49-F238E27FC236}">
                <a16:creationId xmlns:a16="http://schemas.microsoft.com/office/drawing/2014/main" id="{94300136-F193-6889-68EA-D9330A4C8CE3}"/>
              </a:ext>
            </a:extLst>
          </p:cNvPr>
          <p:cNvSpPr>
            <a:spLocks noGrp="1"/>
          </p:cNvSpPr>
          <p:nvPr>
            <p:ph idx="1"/>
          </p:nvPr>
        </p:nvSpPr>
        <p:spPr>
          <a:xfrm>
            <a:off x="838200" y="4725185"/>
            <a:ext cx="10515600" cy="1114345"/>
          </a:xfrm>
        </p:spPr>
        <p:txBody>
          <a:bodyPr/>
          <a:lstStyle/>
          <a:p>
            <a:r>
              <a:rPr lang="en-US" dirty="0">
                <a:latin typeface="+mn-lt"/>
              </a:rPr>
              <a:t>Chair Academy</a:t>
            </a:r>
          </a:p>
          <a:p>
            <a:r>
              <a:rPr lang="en-US" dirty="0">
                <a:latin typeface="+mn-lt"/>
              </a:rPr>
              <a:t>Women’s Employee Resource Group</a:t>
            </a:r>
          </a:p>
        </p:txBody>
      </p:sp>
      <p:pic>
        <p:nvPicPr>
          <p:cNvPr id="5" name="Picture 4" descr="Women’s Employee Resource Group photo.">
            <a:extLst>
              <a:ext uri="{FF2B5EF4-FFF2-40B4-BE49-F238E27FC236}">
                <a16:creationId xmlns:a16="http://schemas.microsoft.com/office/drawing/2014/main" id="{E8F84200-2593-CFF6-2B39-EA96075839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3580209"/>
          </a:xfrm>
          <a:prstGeom prst="rect">
            <a:avLst/>
          </a:prstGeom>
        </p:spPr>
      </p:pic>
      <p:sp>
        <p:nvSpPr>
          <p:cNvPr id="8" name="Rectangle 7">
            <a:extLst>
              <a:ext uri="{FF2B5EF4-FFF2-40B4-BE49-F238E27FC236}">
                <a16:creationId xmlns:a16="http://schemas.microsoft.com/office/drawing/2014/main" id="{C3FEB758-10AF-331C-3EEB-46E36195FD59}"/>
              </a:ext>
              <a:ext uri="{C183D7F6-B498-43B3-948B-1728B52AA6E4}">
                <adec:decorative xmlns:adec="http://schemas.microsoft.com/office/drawing/2017/decorative" val="1"/>
              </a:ext>
            </a:extLst>
          </p:cNvPr>
          <p:cNvSpPr/>
          <p:nvPr/>
        </p:nvSpPr>
        <p:spPr>
          <a:xfrm rot="16200000">
            <a:off x="6022258" y="-2602243"/>
            <a:ext cx="147484" cy="12191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97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8348-7E2A-2505-983B-31A25EE8B9A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81A9202-FB25-8DF1-DE3D-CD58A33A6EE7}"/>
              </a:ext>
            </a:extLst>
          </p:cNvPr>
          <p:cNvSpPr txBox="1">
            <a:spLocks noGrp="1"/>
          </p:cNvSpPr>
          <p:nvPr>
            <p:ph type="title"/>
          </p:nvPr>
        </p:nvSpPr>
        <p:spPr>
          <a:xfrm>
            <a:off x="838200" y="365125"/>
            <a:ext cx="10515600" cy="1325563"/>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algn="l">
              <a:defRPr/>
            </a:pPr>
            <a:r>
              <a:rPr lang="en-US" sz="3600" dirty="0">
                <a:solidFill>
                  <a:srgbClr val="DB4326"/>
                </a:solidFill>
                <a:latin typeface="Sanchez"/>
              </a:rPr>
              <a:t>Questions?</a:t>
            </a:r>
            <a:endParaRPr kumimoji="0" lang="en-US" sz="3600" b="0" i="0" u="none" strike="noStrike" kern="1200" cap="none" spc="0" normalizeH="0" baseline="0" noProof="0" dirty="0">
              <a:ln>
                <a:noFill/>
              </a:ln>
              <a:solidFill>
                <a:srgbClr val="DB4326"/>
              </a:solidFill>
              <a:effectLst/>
              <a:uLnTx/>
              <a:uFillTx/>
            </a:endParaRPr>
          </a:p>
        </p:txBody>
      </p:sp>
      <p:pic>
        <p:nvPicPr>
          <p:cNvPr id="9" name="Picture 8" descr="A green and blue chat bubbles with Q &amp; A (Questions and Answers)">
            <a:extLst>
              <a:ext uri="{FF2B5EF4-FFF2-40B4-BE49-F238E27FC236}">
                <a16:creationId xmlns:a16="http://schemas.microsoft.com/office/drawing/2014/main" id="{83602038-AFC6-0338-6EF5-A7EBFA0BC8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7195" y="1451843"/>
            <a:ext cx="6677611" cy="4223179"/>
          </a:xfrm>
          <a:prstGeom prst="rect">
            <a:avLst/>
          </a:prstGeom>
        </p:spPr>
      </p:pic>
    </p:spTree>
    <p:extLst>
      <p:ext uri="{BB962C8B-B14F-4D97-AF65-F5344CB8AC3E}">
        <p14:creationId xmlns:p14="http://schemas.microsoft.com/office/powerpoint/2010/main" val="1056910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Kudos</a:t>
            </a:r>
          </a:p>
        </p:txBody>
      </p:sp>
      <p:pic>
        <p:nvPicPr>
          <p:cNvPr id="6" name="Graphic 5">
            <a:extLst>
              <a:ext uri="{FF2B5EF4-FFF2-40B4-BE49-F238E27FC236}">
                <a16:creationId xmlns:a16="http://schemas.microsoft.com/office/drawing/2014/main" id="{D1A3C649-CA31-9EA4-6230-05B9FBFCC2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618" y="2006316"/>
            <a:ext cx="1270379" cy="1270379"/>
          </a:xfrm>
          <a:prstGeom prst="rect">
            <a:avLst/>
          </a:prstGeom>
        </p:spPr>
      </p:pic>
    </p:spTree>
    <p:extLst>
      <p:ext uri="{BB962C8B-B14F-4D97-AF65-F5344CB8AC3E}">
        <p14:creationId xmlns:p14="http://schemas.microsoft.com/office/powerpoint/2010/main" val="1873677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EBE58-CB69-82D2-D40F-E4CBF9301355}"/>
              </a:ext>
            </a:extLst>
          </p:cNvPr>
          <p:cNvSpPr txBox="1">
            <a:spLocks noGrp="1"/>
          </p:cNvSpPr>
          <p:nvPr>
            <p:ph type="title" idx="4294967295"/>
          </p:nvPr>
        </p:nvSpPr>
        <p:spPr>
          <a:xfrm>
            <a:off x="4880341" y="250371"/>
            <a:ext cx="6253221" cy="1012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 - Student</a:t>
            </a:r>
          </a:p>
        </p:txBody>
      </p:sp>
      <p:sp>
        <p:nvSpPr>
          <p:cNvPr id="6" name="TextBox 5">
            <a:extLst>
              <a:ext uri="{FF2B5EF4-FFF2-40B4-BE49-F238E27FC236}">
                <a16:creationId xmlns:a16="http://schemas.microsoft.com/office/drawing/2014/main" id="{A5D72AAC-2A91-9641-7BA1-832E587C93A7}"/>
              </a:ext>
            </a:extLst>
          </p:cNvPr>
          <p:cNvSpPr txBox="1"/>
          <p:nvPr/>
        </p:nvSpPr>
        <p:spPr>
          <a:xfrm>
            <a:off x="4880343" y="1262743"/>
            <a:ext cx="6982683" cy="4698848"/>
          </a:xfrm>
          <a:prstGeom prst="rect">
            <a:avLst/>
          </a:prstGeom>
          <a:noFill/>
        </p:spPr>
        <p:txBody>
          <a:bodyPr wrap="square" rtlCol="0" anchor="ctr">
            <a:noAutofit/>
          </a:bodyPr>
          <a:lstStyle/>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Blake MacDonald </a:t>
            </a:r>
            <a:r>
              <a:rPr lang="en-US" sz="1600">
                <a:latin typeface="Calibri" panose="020F0502020204030204" pitchFamily="34" charset="0"/>
                <a:cs typeface="Calibri" panose="020F0502020204030204" pitchFamily="34" charset="0"/>
              </a:rPr>
              <a:t>&amp;</a:t>
            </a:r>
            <a:r>
              <a:rPr lang="en-US" sz="1600" b="1">
                <a:latin typeface="Calibri" panose="020F0502020204030204" pitchFamily="34" charset="0"/>
                <a:cs typeface="Calibri" panose="020F0502020204030204" pitchFamily="34" charset="0"/>
              </a:rPr>
              <a:t> McKenna Lovejoy </a:t>
            </a:r>
            <a:r>
              <a:rPr lang="en-US" sz="1600">
                <a:latin typeface="Calibri" panose="020F0502020204030204" pitchFamily="34" charset="0"/>
                <a:cs typeface="Calibri" panose="020F0502020204030204" pitchFamily="34" charset="0"/>
              </a:rPr>
              <a:t>Space Launch </a:t>
            </a:r>
          </a:p>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Daniels Fund Ethics Case Competition 2nd and 3rd place winners </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PPSC faculty coaches/mentors: </a:t>
            </a:r>
            <a:r>
              <a:rPr lang="en-US" sz="1600" b="1">
                <a:latin typeface="Calibri" panose="020F0502020204030204" pitchFamily="34" charset="0"/>
                <a:cs typeface="Calibri" panose="020F0502020204030204" pitchFamily="34" charset="0"/>
              </a:rPr>
              <a:t>Carol </a:t>
            </a:r>
            <a:r>
              <a:rPr lang="en-US" sz="1600" b="1" err="1">
                <a:latin typeface="Calibri" panose="020F0502020204030204" pitchFamily="34" charset="0"/>
                <a:cs typeface="Calibri" panose="020F0502020204030204" pitchFamily="34" charset="0"/>
              </a:rPr>
              <a:t>Kurkowski</a:t>
            </a:r>
            <a:r>
              <a:rPr lang="en-US" sz="1600" b="1">
                <a:latin typeface="Calibri" panose="020F0502020204030204" pitchFamily="34" charset="0"/>
                <a:cs typeface="Calibri" panose="020F0502020204030204" pitchFamily="34" charset="0"/>
              </a:rPr>
              <a:t> </a:t>
            </a:r>
            <a:r>
              <a:rPr lang="en-US" sz="1600">
                <a:latin typeface="Calibri" panose="020F0502020204030204" pitchFamily="34" charset="0"/>
                <a:cs typeface="Calibri" panose="020F0502020204030204" pitchFamily="34" charset="0"/>
              </a:rPr>
              <a:t>and </a:t>
            </a:r>
            <a:r>
              <a:rPr lang="en-US" sz="1600" b="1">
                <a:latin typeface="Calibri" panose="020F0502020204030204" pitchFamily="34" charset="0"/>
                <a:cs typeface="Calibri" panose="020F0502020204030204" pitchFamily="34" charset="0"/>
              </a:rPr>
              <a:t>Monica Novack</a:t>
            </a:r>
          </a:p>
          <a:p>
            <a:pPr marL="742950" lvl="1" indent="-285750">
              <a:spcAft>
                <a:spcPts val="600"/>
              </a:spcAft>
              <a:buFont typeface="Arial" panose="020B0604020202020204" pitchFamily="34" charset="0"/>
              <a:buChar char="•"/>
            </a:pPr>
            <a:r>
              <a:rPr lang="en-US" sz="1600" b="0" i="0">
                <a:solidFill>
                  <a:srgbClr val="172B4D"/>
                </a:solidFill>
                <a:effectLst/>
                <a:latin typeface="Calibri" panose="020F0502020204030204" pitchFamily="34" charset="0"/>
                <a:cs typeface="Calibri" panose="020F0502020204030204" pitchFamily="34" charset="0"/>
              </a:rPr>
              <a:t>2nd place </a:t>
            </a:r>
            <a:r>
              <a:rPr lang="en-US" sz="1600">
                <a:latin typeface="Calibri" panose="020F0502020204030204" pitchFamily="34" charset="0"/>
                <a:cs typeface="Calibri" panose="020F0502020204030204" pitchFamily="34" charset="0"/>
              </a:rPr>
              <a:t>–</a:t>
            </a:r>
            <a:r>
              <a:rPr lang="en-US" sz="1600" b="0" i="0">
                <a:solidFill>
                  <a:srgbClr val="172B4D"/>
                </a:solidFill>
                <a:effectLst/>
                <a:latin typeface="Calibri" panose="020F0502020204030204" pitchFamily="34" charset="0"/>
                <a:cs typeface="Calibri" panose="020F0502020204030204" pitchFamily="34" charset="0"/>
              </a:rPr>
              <a:t> </a:t>
            </a:r>
            <a:r>
              <a:rPr lang="en-US" sz="1600" b="1" i="0">
                <a:solidFill>
                  <a:srgbClr val="172B4D"/>
                </a:solidFill>
                <a:effectLst/>
                <a:latin typeface="Calibri" panose="020F0502020204030204" pitchFamily="34" charset="0"/>
                <a:cs typeface="Calibri" panose="020F0502020204030204" pitchFamily="34" charset="0"/>
              </a:rPr>
              <a:t>Rylee </a:t>
            </a:r>
            <a:r>
              <a:rPr lang="en-US" sz="1600" b="1" i="0" err="1">
                <a:solidFill>
                  <a:srgbClr val="172B4D"/>
                </a:solidFill>
                <a:effectLst/>
                <a:latin typeface="Calibri" panose="020F0502020204030204" pitchFamily="34" charset="0"/>
                <a:cs typeface="Calibri" panose="020F0502020204030204" pitchFamily="34" charset="0"/>
              </a:rPr>
              <a:t>Dextras</a:t>
            </a:r>
            <a:r>
              <a:rPr lang="en-US" sz="1600" b="1" i="0">
                <a:solidFill>
                  <a:srgbClr val="172B4D"/>
                </a:solidFill>
                <a:effectLst/>
                <a:latin typeface="Calibri" panose="020F0502020204030204" pitchFamily="34" charset="0"/>
                <a:cs typeface="Calibri" panose="020F0502020204030204" pitchFamily="34" charset="0"/>
              </a:rPr>
              <a:t> </a:t>
            </a:r>
            <a:r>
              <a:rPr lang="en-US" sz="1600" b="0" i="0">
                <a:solidFill>
                  <a:srgbClr val="172B4D"/>
                </a:solidFill>
                <a:effectLst/>
                <a:latin typeface="Calibri" panose="020F0502020204030204" pitchFamily="34" charset="0"/>
                <a:cs typeface="Calibri" panose="020F0502020204030204" pitchFamily="34" charset="0"/>
              </a:rPr>
              <a:t>and </a:t>
            </a:r>
            <a:r>
              <a:rPr lang="en-US" sz="1600" b="1" i="0">
                <a:solidFill>
                  <a:srgbClr val="172B4D"/>
                </a:solidFill>
                <a:effectLst/>
                <a:latin typeface="Calibri" panose="020F0502020204030204" pitchFamily="34" charset="0"/>
                <a:cs typeface="Calibri" panose="020F0502020204030204" pitchFamily="34" charset="0"/>
              </a:rPr>
              <a:t>Dawson Rowbotham </a:t>
            </a:r>
          </a:p>
          <a:p>
            <a:pPr marL="742950" lvl="1" indent="-285750">
              <a:spcAft>
                <a:spcPts val="600"/>
              </a:spcAft>
              <a:buFont typeface="Arial" panose="020B0604020202020204" pitchFamily="34" charset="0"/>
              <a:buChar char="•"/>
            </a:pPr>
            <a:r>
              <a:rPr lang="en-US" sz="1600" b="0" i="0">
                <a:solidFill>
                  <a:srgbClr val="172B4D"/>
                </a:solidFill>
                <a:effectLst/>
                <a:latin typeface="Calibri" panose="020F0502020204030204" pitchFamily="34" charset="0"/>
                <a:cs typeface="Calibri" panose="020F0502020204030204" pitchFamily="34" charset="0"/>
              </a:rPr>
              <a:t>3rd place </a:t>
            </a:r>
            <a:r>
              <a:rPr lang="en-US" sz="1600">
                <a:latin typeface="Calibri" panose="020F0502020204030204" pitchFamily="34" charset="0"/>
                <a:cs typeface="Calibri" panose="020F0502020204030204" pitchFamily="34" charset="0"/>
              </a:rPr>
              <a:t>–</a:t>
            </a:r>
            <a:r>
              <a:rPr lang="en-US" sz="1600" b="0" i="0">
                <a:solidFill>
                  <a:srgbClr val="172B4D"/>
                </a:solidFill>
                <a:effectLst/>
                <a:latin typeface="Calibri" panose="020F0502020204030204" pitchFamily="34" charset="0"/>
                <a:cs typeface="Calibri" panose="020F0502020204030204" pitchFamily="34" charset="0"/>
              </a:rPr>
              <a:t> </a:t>
            </a:r>
            <a:r>
              <a:rPr lang="en-US" sz="1600" b="1" i="0">
                <a:solidFill>
                  <a:srgbClr val="172B4D"/>
                </a:solidFill>
                <a:effectLst/>
                <a:latin typeface="Calibri" panose="020F0502020204030204" pitchFamily="34" charset="0"/>
                <a:cs typeface="Calibri" panose="020F0502020204030204" pitchFamily="34" charset="0"/>
              </a:rPr>
              <a:t>Lauren Singleton, Jesper Sandeen, </a:t>
            </a:r>
            <a:r>
              <a:rPr lang="en-US" sz="1600" b="0" i="0">
                <a:solidFill>
                  <a:srgbClr val="172B4D"/>
                </a:solidFill>
                <a:effectLst/>
                <a:latin typeface="Calibri" panose="020F0502020204030204" pitchFamily="34" charset="0"/>
                <a:cs typeface="Calibri" panose="020F0502020204030204" pitchFamily="34" charset="0"/>
              </a:rPr>
              <a:t>and </a:t>
            </a:r>
            <a:r>
              <a:rPr lang="en-US" sz="1600" b="1" i="0">
                <a:solidFill>
                  <a:srgbClr val="172B4D"/>
                </a:solidFill>
                <a:effectLst/>
                <a:latin typeface="Calibri" panose="020F0502020204030204" pitchFamily="34" charset="0"/>
                <a:cs typeface="Calibri" panose="020F0502020204030204" pitchFamily="34" charset="0"/>
              </a:rPr>
              <a:t>Aidan Smith</a:t>
            </a:r>
            <a:endParaRPr lang="en-US" sz="1600" b="1">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Phi Beta Lambda: </a:t>
            </a:r>
            <a:r>
              <a:rPr lang="en-US" sz="1600">
                <a:latin typeface="Calibri" panose="020F0502020204030204" pitchFamily="34" charset="0"/>
                <a:cs typeface="Calibri" panose="020F0502020204030204" pitchFamily="34" charset="0"/>
              </a:rPr>
              <a:t>Our students compete both nationally and locally </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PPSC faculty coaches/mentors: </a:t>
            </a:r>
            <a:r>
              <a:rPr lang="en-US" sz="1600" b="1">
                <a:latin typeface="Calibri" panose="020F0502020204030204" pitchFamily="34" charset="0"/>
                <a:cs typeface="Calibri" panose="020F0502020204030204" pitchFamily="34" charset="0"/>
              </a:rPr>
              <a:t>Clint Schafer </a:t>
            </a:r>
            <a:r>
              <a:rPr lang="en-US" sz="1600">
                <a:latin typeface="Calibri" panose="020F0502020204030204" pitchFamily="34" charset="0"/>
                <a:cs typeface="Calibri" panose="020F0502020204030204" pitchFamily="34" charset="0"/>
              </a:rPr>
              <a:t>and </a:t>
            </a:r>
            <a:r>
              <a:rPr lang="en-US" sz="1600" b="1">
                <a:latin typeface="Calibri" panose="020F0502020204030204" pitchFamily="34" charset="0"/>
                <a:cs typeface="Calibri" panose="020F0502020204030204" pitchFamily="34" charset="0"/>
              </a:rPr>
              <a:t>Carol </a:t>
            </a:r>
            <a:r>
              <a:rPr lang="en-US" sz="1600" b="1" err="1">
                <a:latin typeface="Calibri" panose="020F0502020204030204" pitchFamily="34" charset="0"/>
                <a:cs typeface="Calibri" panose="020F0502020204030204" pitchFamily="34" charset="0"/>
              </a:rPr>
              <a:t>Kurkowski</a:t>
            </a:r>
            <a:endParaRPr lang="en-US" sz="1600" b="1">
              <a:latin typeface="Calibri" panose="020F0502020204030204" pitchFamily="34" charset="0"/>
              <a:cs typeface="Calibri" panose="020F0502020204030204" pitchFamily="34" charset="0"/>
            </a:endParaRP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Foundations of Computer Science – 3rd Place, </a:t>
            </a:r>
            <a:r>
              <a:rPr lang="en-US" sz="1600" b="1">
                <a:latin typeface="Calibri" panose="020F0502020204030204" pitchFamily="34" charset="0"/>
                <a:cs typeface="Calibri" panose="020F0502020204030204" pitchFamily="34" charset="0"/>
              </a:rPr>
              <a:t>Elliott </a:t>
            </a:r>
            <a:r>
              <a:rPr lang="en-US" sz="1600" b="1" err="1">
                <a:latin typeface="Calibri" panose="020F0502020204030204" pitchFamily="34" charset="0"/>
                <a:cs typeface="Calibri" panose="020F0502020204030204" pitchFamily="34" charset="0"/>
              </a:rPr>
              <a:t>Bossetti</a:t>
            </a:r>
            <a:r>
              <a:rPr lang="en-US" sz="1600" b="1">
                <a:latin typeface="Calibri" panose="020F0502020204030204" pitchFamily="34" charset="0"/>
                <a:cs typeface="Calibri" panose="020F0502020204030204" pitchFamily="34" charset="0"/>
              </a:rPr>
              <a:t> </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Foundations of Technology – 6th Place, </a:t>
            </a:r>
            <a:r>
              <a:rPr lang="en-US" sz="1600" b="1">
                <a:latin typeface="Calibri" panose="020F0502020204030204" pitchFamily="34" charset="0"/>
                <a:cs typeface="Calibri" panose="020F0502020204030204" pitchFamily="34" charset="0"/>
              </a:rPr>
              <a:t>Elliott </a:t>
            </a:r>
            <a:r>
              <a:rPr lang="en-US" sz="1600" b="1" err="1">
                <a:latin typeface="Calibri" panose="020F0502020204030204" pitchFamily="34" charset="0"/>
                <a:cs typeface="Calibri" panose="020F0502020204030204" pitchFamily="34" charset="0"/>
              </a:rPr>
              <a:t>Bossetti</a:t>
            </a:r>
            <a:r>
              <a:rPr lang="en-US" sz="1600" b="1">
                <a:latin typeface="Calibri" panose="020F0502020204030204" pitchFamily="34" charset="0"/>
                <a:cs typeface="Calibri" panose="020F0502020204030204" pitchFamily="34" charset="0"/>
              </a:rPr>
              <a:t> </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Foundations of Entrepreneurship – 10th Place, </a:t>
            </a:r>
            <a:r>
              <a:rPr lang="en-US" sz="1600" b="1">
                <a:latin typeface="Calibri" panose="020F0502020204030204" pitchFamily="34" charset="0"/>
                <a:cs typeface="Calibri" panose="020F0502020204030204" pitchFamily="34" charset="0"/>
              </a:rPr>
              <a:t>Michelle Harris </a:t>
            </a:r>
          </a:p>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Gage </a:t>
            </a:r>
            <a:r>
              <a:rPr lang="en-US" sz="1600" b="1" err="1">
                <a:latin typeface="Calibri" panose="020F0502020204030204" pitchFamily="34" charset="0"/>
                <a:cs typeface="Calibri" panose="020F0502020204030204" pitchFamily="34" charset="0"/>
              </a:rPr>
              <a:t>Vanaman</a:t>
            </a:r>
            <a:r>
              <a:rPr lang="en-US" sz="1600" b="1">
                <a:latin typeface="Calibri" panose="020F0502020204030204" pitchFamily="34" charset="0"/>
                <a:cs typeface="Calibri" panose="020F0502020204030204" pitchFamily="34" charset="0"/>
              </a:rPr>
              <a:t> </a:t>
            </a:r>
            <a:r>
              <a:rPr lang="en-US" sz="1600">
                <a:latin typeface="Calibri" panose="020F0502020204030204" pitchFamily="34" charset="0"/>
                <a:cs typeface="Calibri" panose="020F0502020204030204" pitchFamily="34" charset="0"/>
              </a:rPr>
              <a:t>and</a:t>
            </a:r>
            <a:r>
              <a:rPr lang="en-US" sz="1600" b="1">
                <a:latin typeface="Calibri" panose="020F0502020204030204" pitchFamily="34" charset="0"/>
                <a:cs typeface="Calibri" panose="020F0502020204030204" pitchFamily="34" charset="0"/>
              </a:rPr>
              <a:t> Family</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Gage </a:t>
            </a:r>
            <a:r>
              <a:rPr lang="en-US" sz="1600" err="1">
                <a:latin typeface="Calibri" panose="020F0502020204030204" pitchFamily="34" charset="0"/>
                <a:cs typeface="Calibri" panose="020F0502020204030204" pitchFamily="34" charset="0"/>
              </a:rPr>
              <a:t>Vanaman</a:t>
            </a:r>
            <a:r>
              <a:rPr lang="en-US" sz="1600">
                <a:latin typeface="Calibri" panose="020F0502020204030204" pitchFamily="34" charset="0"/>
                <a:cs typeface="Calibri" panose="020F0502020204030204" pitchFamily="34" charset="0"/>
              </a:rPr>
              <a:t>, 2024 ADN graduate and SNC President, was pinned at </a:t>
            </a:r>
            <a:br>
              <a:rPr lang="en-US" sz="1600">
                <a:latin typeface="Calibri" panose="020F0502020204030204" pitchFamily="34" charset="0"/>
                <a:cs typeface="Calibri" panose="020F0502020204030204" pitchFamily="34" charset="0"/>
              </a:rPr>
            </a:br>
            <a:r>
              <a:rPr lang="en-US" sz="1600">
                <a:latin typeface="Calibri" panose="020F0502020204030204" pitchFamily="34" charset="0"/>
                <a:cs typeface="Calibri" panose="020F0502020204030204" pitchFamily="34" charset="0"/>
              </a:rPr>
              <a:t>the December ceremony by his mom, Jenny, joined by sisters Haley and Jade—all PPSC Nursing graduates now working in Colorado.</a:t>
            </a:r>
            <a:endParaRPr lang="en-US" sz="1600" b="1">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1600" b="1"/>
              <a:t>Angelina Nguyen</a:t>
            </a:r>
            <a:r>
              <a:rPr lang="en-US" sz="1600"/>
              <a:t>, a talented baker and cake decorator, was recently featured in </a:t>
            </a:r>
            <a:r>
              <a:rPr lang="en-US" sz="1600" i="1"/>
              <a:t>Shoutout Colorado</a:t>
            </a:r>
            <a:r>
              <a:rPr lang="en-US" sz="1600"/>
              <a:t>. </a:t>
            </a:r>
            <a:endParaRPr lang="en-US" sz="1600">
              <a:latin typeface="Calibri" panose="020F0502020204030204" pitchFamily="34" charset="0"/>
              <a:cs typeface="Calibri" panose="020F0502020204030204" pitchFamily="34" charset="0"/>
            </a:endParaRPr>
          </a:p>
        </p:txBody>
      </p:sp>
      <p:grpSp>
        <p:nvGrpSpPr>
          <p:cNvPr id="5" name="Group 4" descr="Space Launch photo.">
            <a:extLst>
              <a:ext uri="{FF2B5EF4-FFF2-40B4-BE49-F238E27FC236}">
                <a16:creationId xmlns:a16="http://schemas.microsoft.com/office/drawing/2014/main" id="{A2379BD6-2A7C-31CE-9E4B-F407A4DF58C5}"/>
              </a:ext>
            </a:extLst>
          </p:cNvPr>
          <p:cNvGrpSpPr/>
          <p:nvPr/>
        </p:nvGrpSpPr>
        <p:grpSpPr>
          <a:xfrm>
            <a:off x="947855" y="411934"/>
            <a:ext cx="3078352" cy="1727242"/>
            <a:chOff x="947855" y="411934"/>
            <a:chExt cx="3078352" cy="1727242"/>
          </a:xfrm>
        </p:grpSpPr>
        <p:pic>
          <p:nvPicPr>
            <p:cNvPr id="4" name="Picture 3" descr="Space Launch photo.">
              <a:extLst>
                <a:ext uri="{FF2B5EF4-FFF2-40B4-BE49-F238E27FC236}">
                  <a16:creationId xmlns:a16="http://schemas.microsoft.com/office/drawing/2014/main" id="{01022470-4E64-22E0-4927-3A9A7D0F5F2F}"/>
                </a:ext>
              </a:extLst>
            </p:cNvPr>
            <p:cNvPicPr>
              <a:picLocks noChangeAspect="1"/>
            </p:cNvPicPr>
            <p:nvPr/>
          </p:nvPicPr>
          <p:blipFill>
            <a:blip r:embed="rId3" cstate="screen">
              <a:extLst>
                <a:ext uri="{28A0092B-C50C-407E-A947-70E740481C1C}">
                  <a14:useLocalDpi xmlns:a14="http://schemas.microsoft.com/office/drawing/2010/main"/>
                </a:ext>
              </a:extLst>
            </a:blip>
            <a:srcRect l="-310"/>
            <a:stretch/>
          </p:blipFill>
          <p:spPr>
            <a:xfrm>
              <a:off x="947855" y="411934"/>
              <a:ext cx="3078352" cy="1727241"/>
            </a:xfrm>
            <a:prstGeom prst="rect">
              <a:avLst/>
            </a:prstGeom>
          </p:spPr>
        </p:pic>
        <p:sp>
          <p:nvSpPr>
            <p:cNvPr id="8" name="TextBox 7">
              <a:extLst>
                <a:ext uri="{FF2B5EF4-FFF2-40B4-BE49-F238E27FC236}">
                  <a16:creationId xmlns:a16="http://schemas.microsoft.com/office/drawing/2014/main" id="{9AD2F75D-003C-8670-6A72-B59EBE206E76}"/>
                </a:ext>
              </a:extLst>
            </p:cNvPr>
            <p:cNvSpPr txBox="1"/>
            <p:nvPr/>
          </p:nvSpPr>
          <p:spPr>
            <a:xfrm>
              <a:off x="1428626" y="1862177"/>
              <a:ext cx="2597581" cy="276999"/>
            </a:xfrm>
            <a:prstGeom prst="rect">
              <a:avLst/>
            </a:prstGeom>
            <a:solidFill>
              <a:schemeClr val="tx1"/>
            </a:solidFill>
          </p:spPr>
          <p:txBody>
            <a:bodyPr wrap="square" rtlCol="0">
              <a:spAutoFit/>
            </a:bodyPr>
            <a:lstStyle/>
            <a:p>
              <a:pPr algn="r"/>
              <a:r>
                <a:rPr lang="en-US" sz="1200">
                  <a:solidFill>
                    <a:schemeClr val="bg1"/>
                  </a:solidFill>
                </a:rPr>
                <a:t>Blake MacDonald &amp; McKenna Lovejoy</a:t>
              </a:r>
            </a:p>
          </p:txBody>
        </p:sp>
      </p:grpSp>
      <p:grpSp>
        <p:nvGrpSpPr>
          <p:cNvPr id="17" name="Group 16" descr="Daniels Fund winners">
            <a:extLst>
              <a:ext uri="{FF2B5EF4-FFF2-40B4-BE49-F238E27FC236}">
                <a16:creationId xmlns:a16="http://schemas.microsoft.com/office/drawing/2014/main" id="{79E07D19-3B92-E3B3-7FDF-AD36BC000EB8}"/>
              </a:ext>
            </a:extLst>
          </p:cNvPr>
          <p:cNvGrpSpPr/>
          <p:nvPr/>
        </p:nvGrpSpPr>
        <p:grpSpPr>
          <a:xfrm>
            <a:off x="253557" y="2177870"/>
            <a:ext cx="4466948" cy="2343001"/>
            <a:chOff x="179129" y="2177870"/>
            <a:chExt cx="4466948" cy="2343001"/>
          </a:xfrm>
        </p:grpSpPr>
        <p:pic>
          <p:nvPicPr>
            <p:cNvPr id="11" name="Picture 10" descr="Daniels Fund Competition 2nd place winners.">
              <a:extLst>
                <a:ext uri="{FF2B5EF4-FFF2-40B4-BE49-F238E27FC236}">
                  <a16:creationId xmlns:a16="http://schemas.microsoft.com/office/drawing/2014/main" id="{C5814A2A-3F45-4310-A5D0-1D9031195A7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126284" y="2234552"/>
              <a:ext cx="2339164" cy="2233474"/>
            </a:xfrm>
            <a:prstGeom prst="rect">
              <a:avLst/>
            </a:prstGeom>
          </p:spPr>
        </p:pic>
        <p:pic>
          <p:nvPicPr>
            <p:cNvPr id="9" name="Picture 8" descr="Daniels Fund Competition 3rd place winners.">
              <a:extLst>
                <a:ext uri="{FF2B5EF4-FFF2-40B4-BE49-F238E27FC236}">
                  <a16:creationId xmlns:a16="http://schemas.microsoft.com/office/drawing/2014/main" id="{83E2BB6C-32FB-8A70-AF69-24FC55637DA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2495479" y="2094993"/>
              <a:ext cx="2067722" cy="2233475"/>
            </a:xfrm>
            <a:prstGeom prst="rect">
              <a:avLst/>
            </a:prstGeom>
          </p:spPr>
        </p:pic>
        <p:sp>
          <p:nvSpPr>
            <p:cNvPr id="12" name="TextBox 11">
              <a:extLst>
                <a:ext uri="{FF2B5EF4-FFF2-40B4-BE49-F238E27FC236}">
                  <a16:creationId xmlns:a16="http://schemas.microsoft.com/office/drawing/2014/main" id="{19A7F595-1EE0-B696-7D88-196F94B05DC4}"/>
                </a:ext>
              </a:extLst>
            </p:cNvPr>
            <p:cNvSpPr txBox="1"/>
            <p:nvPr/>
          </p:nvSpPr>
          <p:spPr>
            <a:xfrm>
              <a:off x="914400" y="4241752"/>
              <a:ext cx="3731677" cy="276999"/>
            </a:xfrm>
            <a:prstGeom prst="rect">
              <a:avLst/>
            </a:prstGeom>
            <a:solidFill>
              <a:schemeClr val="tx1"/>
            </a:solidFill>
          </p:spPr>
          <p:txBody>
            <a:bodyPr wrap="square" rtlCol="0">
              <a:spAutoFit/>
            </a:bodyPr>
            <a:lstStyle/>
            <a:p>
              <a:pPr algn="r"/>
              <a:r>
                <a:rPr lang="en-US" sz="1200">
                  <a:solidFill>
                    <a:schemeClr val="bg1"/>
                  </a:solidFill>
                </a:rPr>
                <a:t>Daniels Fund Competition Second &amp; Third Place Winners</a:t>
              </a:r>
            </a:p>
          </p:txBody>
        </p:sp>
      </p:grpSp>
      <p:pic>
        <p:nvPicPr>
          <p:cNvPr id="14" name="Picture 13" descr="Gage Vanaman and Family smiling for a graduation photo.">
            <a:extLst>
              <a:ext uri="{FF2B5EF4-FFF2-40B4-BE49-F238E27FC236}">
                <a16:creationId xmlns:a16="http://schemas.microsoft.com/office/drawing/2014/main" id="{B0DFE5D4-CE25-F59F-D654-5154FBB461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3557" y="4563402"/>
            <a:ext cx="2856323" cy="1601453"/>
          </a:xfrm>
          <a:prstGeom prst="rect">
            <a:avLst/>
          </a:prstGeom>
        </p:spPr>
      </p:pic>
      <p:sp>
        <p:nvSpPr>
          <p:cNvPr id="15" name="TextBox 14">
            <a:extLst>
              <a:ext uri="{FF2B5EF4-FFF2-40B4-BE49-F238E27FC236}">
                <a16:creationId xmlns:a16="http://schemas.microsoft.com/office/drawing/2014/main" id="{81EF2513-54DC-7470-C01A-12F7EFC34A7D}"/>
              </a:ext>
            </a:extLst>
          </p:cNvPr>
          <p:cNvSpPr txBox="1"/>
          <p:nvPr/>
        </p:nvSpPr>
        <p:spPr>
          <a:xfrm>
            <a:off x="1398387" y="5891919"/>
            <a:ext cx="1700859" cy="276999"/>
          </a:xfrm>
          <a:prstGeom prst="rect">
            <a:avLst/>
          </a:prstGeom>
          <a:solidFill>
            <a:schemeClr val="tx1"/>
          </a:solidFill>
        </p:spPr>
        <p:txBody>
          <a:bodyPr wrap="square" rtlCol="0">
            <a:spAutoFit/>
          </a:bodyPr>
          <a:lstStyle/>
          <a:p>
            <a:pPr algn="r"/>
            <a:r>
              <a:rPr lang="en-US" sz="1200">
                <a:solidFill>
                  <a:schemeClr val="bg1"/>
                </a:solidFill>
              </a:rPr>
              <a:t>Gage </a:t>
            </a:r>
            <a:r>
              <a:rPr lang="en-US" sz="1200" err="1">
                <a:solidFill>
                  <a:schemeClr val="bg1"/>
                </a:solidFill>
              </a:rPr>
              <a:t>Vanaman</a:t>
            </a:r>
            <a:r>
              <a:rPr lang="en-US" sz="1200">
                <a:solidFill>
                  <a:schemeClr val="bg1"/>
                </a:solidFill>
              </a:rPr>
              <a:t> &amp; Family</a:t>
            </a:r>
          </a:p>
        </p:txBody>
      </p:sp>
      <p:pic>
        <p:nvPicPr>
          <p:cNvPr id="10" name="Picture 9" descr="Angelina Nguyen smiling with at cake.">
            <a:extLst>
              <a:ext uri="{FF2B5EF4-FFF2-40B4-BE49-F238E27FC236}">
                <a16:creationId xmlns:a16="http://schemas.microsoft.com/office/drawing/2014/main" id="{B9AB406B-8D4D-983F-1EC1-82C0DA743B9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167743" y="4563401"/>
            <a:ext cx="1547445" cy="1601453"/>
          </a:xfrm>
          <a:prstGeom prst="rect">
            <a:avLst/>
          </a:prstGeom>
        </p:spPr>
      </p:pic>
      <p:sp>
        <p:nvSpPr>
          <p:cNvPr id="13" name="TextBox 12">
            <a:extLst>
              <a:ext uri="{FF2B5EF4-FFF2-40B4-BE49-F238E27FC236}">
                <a16:creationId xmlns:a16="http://schemas.microsoft.com/office/drawing/2014/main" id="{EC4FE653-EFE8-3D46-0EA3-53B392886478}"/>
              </a:ext>
            </a:extLst>
          </p:cNvPr>
          <p:cNvSpPr txBox="1"/>
          <p:nvPr/>
        </p:nvSpPr>
        <p:spPr>
          <a:xfrm>
            <a:off x="3481251" y="5891919"/>
            <a:ext cx="1230555" cy="276999"/>
          </a:xfrm>
          <a:prstGeom prst="rect">
            <a:avLst/>
          </a:prstGeom>
          <a:solidFill>
            <a:schemeClr val="tx1"/>
          </a:solidFill>
        </p:spPr>
        <p:txBody>
          <a:bodyPr wrap="square" rtlCol="0">
            <a:spAutoFit/>
          </a:bodyPr>
          <a:lstStyle/>
          <a:p>
            <a:pPr algn="r"/>
            <a:r>
              <a:rPr lang="en-US" sz="1200">
                <a:solidFill>
                  <a:schemeClr val="bg1"/>
                </a:solidFill>
              </a:rPr>
              <a:t>Angelina Nguyen</a:t>
            </a:r>
          </a:p>
        </p:txBody>
      </p:sp>
    </p:spTree>
    <p:extLst>
      <p:ext uri="{BB962C8B-B14F-4D97-AF65-F5344CB8AC3E}">
        <p14:creationId xmlns:p14="http://schemas.microsoft.com/office/powerpoint/2010/main" val="3141534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95AF7-F3EE-D376-84E6-1663A9713B13}"/>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A815389F-065B-0103-0049-B7AB661D87EA}"/>
              </a:ext>
            </a:extLst>
          </p:cNvPr>
          <p:cNvSpPr txBox="1">
            <a:spLocks noGrp="1"/>
          </p:cNvSpPr>
          <p:nvPr>
            <p:ph type="title" idx="4294967295"/>
          </p:nvPr>
        </p:nvSpPr>
        <p:spPr>
          <a:xfrm>
            <a:off x="4279854" y="250371"/>
            <a:ext cx="6853709" cy="1012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 - Employee/Faculty </a:t>
            </a:r>
          </a:p>
        </p:txBody>
      </p:sp>
      <p:sp>
        <p:nvSpPr>
          <p:cNvPr id="6" name="TextBox 5">
            <a:extLst>
              <a:ext uri="{FF2B5EF4-FFF2-40B4-BE49-F238E27FC236}">
                <a16:creationId xmlns:a16="http://schemas.microsoft.com/office/drawing/2014/main" id="{708CFB4A-4D15-8EA0-BBD1-07E3A32C4BF7}"/>
              </a:ext>
            </a:extLst>
          </p:cNvPr>
          <p:cNvSpPr txBox="1"/>
          <p:nvPr/>
        </p:nvSpPr>
        <p:spPr>
          <a:xfrm>
            <a:off x="4256834" y="1262743"/>
            <a:ext cx="7606193" cy="4698848"/>
          </a:xfrm>
          <a:prstGeom prst="rect">
            <a:avLst/>
          </a:prstGeom>
          <a:noFill/>
        </p:spPr>
        <p:txBody>
          <a:bodyPr wrap="square" rtlCol="0" anchor="ctr">
            <a:noAutofit/>
          </a:bodyPr>
          <a:lstStyle/>
          <a:p>
            <a:pPr marL="285750" indent="-285750">
              <a:spcAft>
                <a:spcPts val="600"/>
              </a:spcAft>
              <a:buFont typeface="Arial" panose="020B0604020202020204" pitchFamily="34" charset="0"/>
              <a:buChar char="•"/>
            </a:pPr>
            <a:r>
              <a:rPr lang="en-US" sz="1600"/>
              <a:t>Employees of the year: </a:t>
            </a:r>
          </a:p>
          <a:p>
            <a:pPr marL="742950" lvl="1" indent="-285750">
              <a:spcAft>
                <a:spcPts val="600"/>
              </a:spcAft>
              <a:buFont typeface="Arial" panose="020B0604020202020204" pitchFamily="34" charset="0"/>
              <a:buChar char="•"/>
            </a:pPr>
            <a:r>
              <a:rPr lang="en-US" sz="1600" b="1"/>
              <a:t>Maria de la Cruz, </a:t>
            </a:r>
            <a:r>
              <a:rPr lang="en-US" sz="1600"/>
              <a:t>APT of the Year  </a:t>
            </a:r>
          </a:p>
          <a:p>
            <a:pPr marL="742950" lvl="1" indent="-285750">
              <a:spcAft>
                <a:spcPts val="600"/>
              </a:spcAft>
              <a:buFont typeface="Arial" panose="020B0604020202020204" pitchFamily="34" charset="0"/>
              <a:buChar char="•"/>
            </a:pPr>
            <a:r>
              <a:rPr lang="en-US" sz="1600" b="1"/>
              <a:t>Laura </a:t>
            </a:r>
            <a:r>
              <a:rPr lang="en-US" sz="1600" b="1" err="1"/>
              <a:t>Genshorck</a:t>
            </a:r>
            <a:r>
              <a:rPr lang="en-US" sz="1600" b="1"/>
              <a:t>, </a:t>
            </a:r>
            <a:r>
              <a:rPr lang="en-US" sz="1600"/>
              <a:t>Classified of the Year  </a:t>
            </a:r>
          </a:p>
          <a:p>
            <a:pPr marL="742950" lvl="1" indent="-285750">
              <a:spcAft>
                <a:spcPts val="600"/>
              </a:spcAft>
              <a:buFont typeface="Arial" panose="020B0604020202020204" pitchFamily="34" charset="0"/>
              <a:buChar char="•"/>
            </a:pPr>
            <a:r>
              <a:rPr lang="en-US" sz="1600" b="1"/>
              <a:t>Anita Marve, </a:t>
            </a:r>
            <a:r>
              <a:rPr lang="en-US" sz="1600"/>
              <a:t>Instructor of the Year  </a:t>
            </a:r>
          </a:p>
          <a:p>
            <a:pPr marL="742950" lvl="1" indent="-285750">
              <a:spcAft>
                <a:spcPts val="600"/>
              </a:spcAft>
              <a:buFont typeface="Arial" panose="020B0604020202020204" pitchFamily="34" charset="0"/>
              <a:buChar char="•"/>
            </a:pPr>
            <a:r>
              <a:rPr lang="en-US" sz="1600" b="1"/>
              <a:t>Amy Reed, </a:t>
            </a:r>
            <a:r>
              <a:rPr lang="en-US" sz="1600"/>
              <a:t>Faculty of the Year </a:t>
            </a:r>
          </a:p>
          <a:p>
            <a:pPr marL="285750" indent="-285750">
              <a:spcAft>
                <a:spcPts val="600"/>
              </a:spcAft>
              <a:buFont typeface="Arial" panose="020B0604020202020204" pitchFamily="34" charset="0"/>
              <a:buChar char="•"/>
            </a:pPr>
            <a:r>
              <a:rPr lang="en-US" sz="1600"/>
              <a:t>Mayor’s Young Leader Award Finalists </a:t>
            </a:r>
          </a:p>
          <a:p>
            <a:pPr marL="742950" lvl="1" indent="-285750">
              <a:spcAft>
                <a:spcPts val="600"/>
              </a:spcAft>
              <a:buFont typeface="Arial" panose="020B0604020202020204" pitchFamily="34" charset="0"/>
              <a:buChar char="•"/>
            </a:pPr>
            <a:r>
              <a:rPr lang="en-US" sz="1600" b="1"/>
              <a:t>Kandy Ruiz </a:t>
            </a:r>
          </a:p>
          <a:p>
            <a:pPr marL="742950" lvl="1" indent="-285750">
              <a:spcAft>
                <a:spcPts val="600"/>
              </a:spcAft>
              <a:buFont typeface="Arial" panose="020B0604020202020204" pitchFamily="34" charset="0"/>
              <a:buChar char="•"/>
            </a:pPr>
            <a:r>
              <a:rPr lang="en-US" sz="1600" b="1" err="1"/>
              <a:t>Hitcel</a:t>
            </a:r>
            <a:r>
              <a:rPr lang="en-US" sz="1600" b="1"/>
              <a:t> Hernandez </a:t>
            </a:r>
          </a:p>
          <a:p>
            <a:pPr marL="285750" indent="-285750">
              <a:spcAft>
                <a:spcPts val="600"/>
              </a:spcAft>
              <a:buFont typeface="Arial" panose="020B0604020202020204" pitchFamily="34" charset="0"/>
              <a:buChar char="•"/>
            </a:pPr>
            <a:r>
              <a:rPr lang="en-US" sz="1600"/>
              <a:t>The </a:t>
            </a:r>
            <a:r>
              <a:rPr lang="en-US" sz="1600" b="1"/>
              <a:t>ESA Department </a:t>
            </a:r>
            <a:r>
              <a:rPr lang="en-US" sz="1600"/>
              <a:t>presented at the National FEMA Conference. </a:t>
            </a:r>
          </a:p>
          <a:p>
            <a:pPr marL="285750" indent="-285750">
              <a:spcAft>
                <a:spcPts val="600"/>
              </a:spcAft>
              <a:buFont typeface="Arial" panose="020B0604020202020204" pitchFamily="34" charset="0"/>
              <a:buChar char="•"/>
            </a:pPr>
            <a:r>
              <a:rPr lang="en-US" sz="1600" b="1"/>
              <a:t>Joel Ramirez </a:t>
            </a:r>
            <a:r>
              <a:rPr lang="en-US" sz="1600"/>
              <a:t>from our Cyber Security department presented at the Hispanic Cybersecurity Consortium. </a:t>
            </a:r>
          </a:p>
          <a:p>
            <a:pPr marL="285750" indent="-285750">
              <a:spcAft>
                <a:spcPts val="600"/>
              </a:spcAft>
              <a:buFont typeface="Arial" panose="020B0604020202020204" pitchFamily="34" charset="0"/>
              <a:buChar char="•"/>
            </a:pPr>
            <a:r>
              <a:rPr lang="en-US" sz="1600" b="1"/>
              <a:t>Culinary Arts and Hospitality </a:t>
            </a:r>
            <a:r>
              <a:rPr lang="en-US" sz="1600"/>
              <a:t>presented at a Statewide ProStart Virtual College Fair on 10/24/24. </a:t>
            </a:r>
          </a:p>
        </p:txBody>
      </p:sp>
      <p:pic>
        <p:nvPicPr>
          <p:cNvPr id="12" name="Picture 11" descr="Maria’s photo.">
            <a:extLst>
              <a:ext uri="{FF2B5EF4-FFF2-40B4-BE49-F238E27FC236}">
                <a16:creationId xmlns:a16="http://schemas.microsoft.com/office/drawing/2014/main" id="{45FD8A7B-FD90-41F9-3144-B7E81AFF9D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803" y="535698"/>
            <a:ext cx="1632421" cy="1454089"/>
          </a:xfrm>
          <a:prstGeom prst="rect">
            <a:avLst/>
          </a:prstGeom>
          <a:ln w="38100">
            <a:solidFill>
              <a:schemeClr val="bg1"/>
            </a:solidFill>
          </a:ln>
        </p:spPr>
      </p:pic>
      <p:sp>
        <p:nvSpPr>
          <p:cNvPr id="13" name="TextBox 12">
            <a:extLst>
              <a:ext uri="{FF2B5EF4-FFF2-40B4-BE49-F238E27FC236}">
                <a16:creationId xmlns:a16="http://schemas.microsoft.com/office/drawing/2014/main" id="{497CFEA7-EAEC-2D74-1AA9-040AAE639615}"/>
              </a:ext>
            </a:extLst>
          </p:cNvPr>
          <p:cNvSpPr txBox="1"/>
          <p:nvPr/>
        </p:nvSpPr>
        <p:spPr>
          <a:xfrm>
            <a:off x="712380" y="1712788"/>
            <a:ext cx="1245843" cy="276999"/>
          </a:xfrm>
          <a:prstGeom prst="rect">
            <a:avLst/>
          </a:prstGeom>
          <a:solidFill>
            <a:schemeClr val="tx1"/>
          </a:solidFill>
        </p:spPr>
        <p:txBody>
          <a:bodyPr wrap="square" rtlCol="0">
            <a:spAutoFit/>
          </a:bodyPr>
          <a:lstStyle/>
          <a:p>
            <a:pPr algn="r"/>
            <a:r>
              <a:rPr lang="en-US" sz="1200">
                <a:solidFill>
                  <a:schemeClr val="bg1"/>
                </a:solidFill>
              </a:rPr>
              <a:t>Maria de la Cruz</a:t>
            </a:r>
          </a:p>
        </p:txBody>
      </p:sp>
      <p:pic>
        <p:nvPicPr>
          <p:cNvPr id="31" name="Picture 30" descr="Amy’s photo.">
            <a:extLst>
              <a:ext uri="{FF2B5EF4-FFF2-40B4-BE49-F238E27FC236}">
                <a16:creationId xmlns:a16="http://schemas.microsoft.com/office/drawing/2014/main" id="{C72223BE-201C-952D-DDF3-23B6B6A4FCA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68677" y="532678"/>
            <a:ext cx="1678772" cy="1451068"/>
          </a:xfrm>
          <a:prstGeom prst="rect">
            <a:avLst/>
          </a:prstGeom>
        </p:spPr>
      </p:pic>
      <p:sp>
        <p:nvSpPr>
          <p:cNvPr id="21" name="TextBox 20">
            <a:extLst>
              <a:ext uri="{FF2B5EF4-FFF2-40B4-BE49-F238E27FC236}">
                <a16:creationId xmlns:a16="http://schemas.microsoft.com/office/drawing/2014/main" id="{1D7A4808-DD99-12DC-FEC3-7B528601CBA1}"/>
              </a:ext>
            </a:extLst>
          </p:cNvPr>
          <p:cNvSpPr txBox="1"/>
          <p:nvPr/>
        </p:nvSpPr>
        <p:spPr>
          <a:xfrm>
            <a:off x="3011015" y="1712787"/>
            <a:ext cx="836433" cy="276999"/>
          </a:xfrm>
          <a:prstGeom prst="rect">
            <a:avLst/>
          </a:prstGeom>
          <a:solidFill>
            <a:schemeClr val="tx1"/>
          </a:solidFill>
        </p:spPr>
        <p:txBody>
          <a:bodyPr wrap="square" rtlCol="0">
            <a:spAutoFit/>
          </a:bodyPr>
          <a:lstStyle/>
          <a:p>
            <a:pPr algn="r"/>
            <a:r>
              <a:rPr lang="en-US" sz="1200">
                <a:solidFill>
                  <a:schemeClr val="bg1"/>
                </a:solidFill>
              </a:rPr>
              <a:t>Amy Reed</a:t>
            </a:r>
          </a:p>
        </p:txBody>
      </p:sp>
      <p:pic>
        <p:nvPicPr>
          <p:cNvPr id="9" name="Picture 8" descr="Laura’s photo">
            <a:extLst>
              <a:ext uri="{FF2B5EF4-FFF2-40B4-BE49-F238E27FC236}">
                <a16:creationId xmlns:a16="http://schemas.microsoft.com/office/drawing/2014/main" id="{06D00331-5C5D-F48A-E5A7-B91F47AA71F5}"/>
              </a:ext>
            </a:extLst>
          </p:cNvPr>
          <p:cNvPicPr>
            <a:picLocks noChangeAspect="1"/>
          </p:cNvPicPr>
          <p:nvPr/>
        </p:nvPicPr>
        <p:blipFill>
          <a:blip r:embed="rId5"/>
          <a:srcRect l="1052" t="27220" r="24517" b="8014"/>
          <a:stretch/>
        </p:blipFill>
        <p:spPr>
          <a:xfrm>
            <a:off x="328065" y="2147655"/>
            <a:ext cx="1630159" cy="1656718"/>
          </a:xfrm>
          <a:prstGeom prst="rect">
            <a:avLst/>
          </a:prstGeom>
        </p:spPr>
      </p:pic>
      <p:sp>
        <p:nvSpPr>
          <p:cNvPr id="15" name="TextBox 14">
            <a:extLst>
              <a:ext uri="{FF2B5EF4-FFF2-40B4-BE49-F238E27FC236}">
                <a16:creationId xmlns:a16="http://schemas.microsoft.com/office/drawing/2014/main" id="{754E39DC-3DBC-2341-2B9A-09578303A201}"/>
              </a:ext>
            </a:extLst>
          </p:cNvPr>
          <p:cNvSpPr txBox="1"/>
          <p:nvPr/>
        </p:nvSpPr>
        <p:spPr>
          <a:xfrm>
            <a:off x="629392" y="3527374"/>
            <a:ext cx="1328832" cy="276999"/>
          </a:xfrm>
          <a:prstGeom prst="rect">
            <a:avLst/>
          </a:prstGeom>
          <a:solidFill>
            <a:schemeClr val="tx1"/>
          </a:solidFill>
        </p:spPr>
        <p:txBody>
          <a:bodyPr wrap="square" rtlCol="0">
            <a:spAutoFit/>
          </a:bodyPr>
          <a:lstStyle/>
          <a:p>
            <a:pPr algn="r"/>
            <a:r>
              <a:rPr lang="en-US" sz="1200">
                <a:solidFill>
                  <a:schemeClr val="bg1"/>
                </a:solidFill>
              </a:rPr>
              <a:t>Laura </a:t>
            </a:r>
            <a:r>
              <a:rPr lang="en-US" sz="1200" err="1">
                <a:solidFill>
                  <a:schemeClr val="bg1"/>
                </a:solidFill>
              </a:rPr>
              <a:t>Genshorck</a:t>
            </a:r>
            <a:endParaRPr lang="en-US" sz="1200">
              <a:solidFill>
                <a:schemeClr val="bg1"/>
              </a:solidFill>
            </a:endParaRPr>
          </a:p>
        </p:txBody>
      </p:sp>
      <p:pic>
        <p:nvPicPr>
          <p:cNvPr id="7" name="Picture 6" descr="Anita’s photo.">
            <a:extLst>
              <a:ext uri="{FF2B5EF4-FFF2-40B4-BE49-F238E27FC236}">
                <a16:creationId xmlns:a16="http://schemas.microsoft.com/office/drawing/2014/main" id="{9807FBCB-E969-1B1B-26D9-1C84D5F9E3F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2198295" y="2118037"/>
            <a:ext cx="1656719" cy="1715955"/>
          </a:xfrm>
          <a:prstGeom prst="rect">
            <a:avLst/>
          </a:prstGeom>
          <a:ln w="38100">
            <a:solidFill>
              <a:schemeClr val="bg1"/>
            </a:solidFill>
          </a:ln>
        </p:spPr>
      </p:pic>
      <p:sp>
        <p:nvSpPr>
          <p:cNvPr id="14" name="TextBox 13">
            <a:extLst>
              <a:ext uri="{FF2B5EF4-FFF2-40B4-BE49-F238E27FC236}">
                <a16:creationId xmlns:a16="http://schemas.microsoft.com/office/drawing/2014/main" id="{1F08D1B7-F708-7C76-699F-BCE2DF06E3ED}"/>
              </a:ext>
            </a:extLst>
          </p:cNvPr>
          <p:cNvSpPr txBox="1"/>
          <p:nvPr/>
        </p:nvSpPr>
        <p:spPr>
          <a:xfrm>
            <a:off x="2927610" y="3527373"/>
            <a:ext cx="966204" cy="276999"/>
          </a:xfrm>
          <a:prstGeom prst="rect">
            <a:avLst/>
          </a:prstGeom>
          <a:solidFill>
            <a:schemeClr val="tx1"/>
          </a:solidFill>
        </p:spPr>
        <p:txBody>
          <a:bodyPr wrap="square" rtlCol="0">
            <a:spAutoFit/>
          </a:bodyPr>
          <a:lstStyle/>
          <a:p>
            <a:pPr algn="r"/>
            <a:r>
              <a:rPr lang="en-US" sz="1200">
                <a:solidFill>
                  <a:schemeClr val="bg1"/>
                </a:solidFill>
              </a:rPr>
              <a:t>Anita Marve</a:t>
            </a:r>
          </a:p>
        </p:txBody>
      </p:sp>
      <p:pic>
        <p:nvPicPr>
          <p:cNvPr id="24" name="Picture 23" descr="A group of people holding awards">
            <a:extLst>
              <a:ext uri="{FF2B5EF4-FFF2-40B4-BE49-F238E27FC236}">
                <a16:creationId xmlns:a16="http://schemas.microsoft.com/office/drawing/2014/main" id="{D01E0E8C-21F0-B7DB-F399-E330FCFD48F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25803" y="4015420"/>
            <a:ext cx="3568011" cy="1902104"/>
          </a:xfrm>
          <a:prstGeom prst="rect">
            <a:avLst/>
          </a:prstGeom>
        </p:spPr>
      </p:pic>
      <p:sp>
        <p:nvSpPr>
          <p:cNvPr id="26" name="TextBox 25">
            <a:extLst>
              <a:ext uri="{FF2B5EF4-FFF2-40B4-BE49-F238E27FC236}">
                <a16:creationId xmlns:a16="http://schemas.microsoft.com/office/drawing/2014/main" id="{E1240DE2-6F92-314A-664E-5A3DCC9AC182}"/>
              </a:ext>
            </a:extLst>
          </p:cNvPr>
          <p:cNvSpPr txBox="1"/>
          <p:nvPr/>
        </p:nvSpPr>
        <p:spPr>
          <a:xfrm>
            <a:off x="1341912" y="5640525"/>
            <a:ext cx="2551901" cy="276999"/>
          </a:xfrm>
          <a:prstGeom prst="rect">
            <a:avLst/>
          </a:prstGeom>
          <a:solidFill>
            <a:schemeClr val="tx1"/>
          </a:solidFill>
        </p:spPr>
        <p:txBody>
          <a:bodyPr wrap="square" rtlCol="0">
            <a:spAutoFit/>
          </a:bodyPr>
          <a:lstStyle/>
          <a:p>
            <a:pPr algn="r"/>
            <a:r>
              <a:rPr lang="en-US" sz="1200">
                <a:solidFill>
                  <a:schemeClr val="bg1"/>
                </a:solidFill>
              </a:rPr>
              <a:t>Mayor’s Young Leader Award Finalists</a:t>
            </a:r>
          </a:p>
        </p:txBody>
      </p:sp>
    </p:spTree>
    <p:extLst>
      <p:ext uri="{BB962C8B-B14F-4D97-AF65-F5344CB8AC3E}">
        <p14:creationId xmlns:p14="http://schemas.microsoft.com/office/powerpoint/2010/main" val="1131143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8FA8-9AF3-1DE0-9711-AF978201BA47}"/>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F1A8874F-4808-65FE-23F3-B52AFFF05B68}"/>
              </a:ext>
            </a:extLst>
          </p:cNvPr>
          <p:cNvSpPr txBox="1">
            <a:spLocks noGrp="1"/>
          </p:cNvSpPr>
          <p:nvPr>
            <p:ph type="title" idx="4294967295"/>
          </p:nvPr>
        </p:nvSpPr>
        <p:spPr>
          <a:xfrm>
            <a:off x="4279855" y="250371"/>
            <a:ext cx="6556252" cy="1012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 - </a:t>
            </a:r>
            <a:r>
              <a:rPr lang="en-US" sz="3600" dirty="0">
                <a:solidFill>
                  <a:srgbClr val="DB4326"/>
                </a:solidFill>
                <a:latin typeface="Calibri" panose="020F0502020204030204" pitchFamily="34" charset="0"/>
              </a:rPr>
              <a:t>Institutional </a:t>
            </a:r>
            <a:endPar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endParaRPr>
          </a:p>
        </p:txBody>
      </p:sp>
      <p:sp>
        <p:nvSpPr>
          <p:cNvPr id="6" name="TextBox 5">
            <a:extLst>
              <a:ext uri="{FF2B5EF4-FFF2-40B4-BE49-F238E27FC236}">
                <a16:creationId xmlns:a16="http://schemas.microsoft.com/office/drawing/2014/main" id="{6690F722-092D-49A2-2412-21DF08ADEAB9}"/>
              </a:ext>
            </a:extLst>
          </p:cNvPr>
          <p:cNvSpPr txBox="1"/>
          <p:nvPr/>
        </p:nvSpPr>
        <p:spPr>
          <a:xfrm>
            <a:off x="4279855" y="1262742"/>
            <a:ext cx="7285716" cy="4999161"/>
          </a:xfrm>
          <a:prstGeom prst="rect">
            <a:avLst/>
          </a:prstGeom>
          <a:noFill/>
        </p:spPr>
        <p:txBody>
          <a:bodyPr wrap="square" rtlCol="0" anchor="ctr">
            <a:noAutofit/>
          </a:bodyPr>
          <a:lstStyle/>
          <a:p>
            <a:pPr marL="285750" indent="-285750">
              <a:spcAft>
                <a:spcPts val="600"/>
              </a:spcAft>
              <a:buFont typeface="Arial" panose="020B0604020202020204" pitchFamily="34" charset="0"/>
              <a:buChar char="•"/>
            </a:pPr>
            <a:r>
              <a:rPr lang="en-US" sz="1600"/>
              <a:t>Military Gold Best for Vets </a:t>
            </a:r>
          </a:p>
          <a:p>
            <a:pPr marL="285750" indent="-285750">
              <a:spcAft>
                <a:spcPts val="600"/>
              </a:spcAft>
              <a:buFont typeface="Arial" panose="020B0604020202020204" pitchFamily="34" charset="0"/>
              <a:buChar char="•"/>
            </a:pPr>
            <a:r>
              <a:rPr lang="en-US" sz="1600"/>
              <a:t>PPSC Hosted the Fall 2024 Mountain West Cybersecurity Consortium Conference.   </a:t>
            </a:r>
            <a:r>
              <a:rPr lang="en-US" sz="1600" i="1">
                <a:solidFill>
                  <a:schemeClr val="tx1">
                    <a:lumMod val="60000"/>
                    <a:lumOff val="40000"/>
                  </a:schemeClr>
                </a:solidFill>
                <a:hlinkClick r:id="rId3">
                  <a:extLst>
                    <a:ext uri="{A12FA001-AC4F-418D-AE19-62706E023703}">
                      <ahyp:hlinkClr xmlns:ahyp="http://schemas.microsoft.com/office/drawing/2018/hyperlinkcolor" val="tx"/>
                    </a:ext>
                  </a:extLst>
                </a:hlinkClick>
              </a:rPr>
              <a:t>https://</a:t>
            </a:r>
            <a:r>
              <a:rPr lang="en-US" sz="1600" i="1" err="1">
                <a:solidFill>
                  <a:schemeClr val="tx1">
                    <a:lumMod val="60000"/>
                    <a:lumOff val="40000"/>
                  </a:schemeClr>
                </a:solidFill>
                <a:hlinkClick r:id="rId3">
                  <a:extLst>
                    <a:ext uri="{A12FA001-AC4F-418D-AE19-62706E023703}">
                      <ahyp:hlinkClr xmlns:ahyp="http://schemas.microsoft.com/office/drawing/2018/hyperlinkcolor" val="tx"/>
                    </a:ext>
                  </a:extLst>
                </a:hlinkClick>
              </a:rPr>
              <a:t>www.mtnwestcc.org</a:t>
            </a:r>
            <a:r>
              <a:rPr lang="en-US" sz="1600" i="1">
                <a:solidFill>
                  <a:schemeClr val="tx1">
                    <a:lumMod val="60000"/>
                    <a:lumOff val="40000"/>
                  </a:schemeClr>
                </a:solidFill>
                <a:hlinkClick r:id="rId3">
                  <a:extLst>
                    <a:ext uri="{A12FA001-AC4F-418D-AE19-62706E023703}">
                      <ahyp:hlinkClr xmlns:ahyp="http://schemas.microsoft.com/office/drawing/2018/hyperlinkcolor" val="tx"/>
                    </a:ext>
                  </a:extLst>
                </a:hlinkClick>
              </a:rPr>
              <a:t>/event-details/fall-2024-conference </a:t>
            </a:r>
            <a:endParaRPr lang="en-US" sz="1600" i="1">
              <a:solidFill>
                <a:schemeClr val="tx1">
                  <a:lumMod val="60000"/>
                  <a:lumOff val="40000"/>
                </a:schemeClr>
              </a:solidFill>
            </a:endParaRPr>
          </a:p>
          <a:p>
            <a:pPr marL="285750" indent="-285750">
              <a:spcAft>
                <a:spcPts val="600"/>
              </a:spcAft>
              <a:buFont typeface="Arial" panose="020B0604020202020204" pitchFamily="34" charset="0"/>
              <a:buChar char="•"/>
            </a:pPr>
            <a:r>
              <a:rPr lang="en-US" sz="1600"/>
              <a:t>Camps and workshops for women and girls to engage in the skilled trades</a:t>
            </a:r>
          </a:p>
          <a:p>
            <a:pPr marL="742950" lvl="1" indent="-285750">
              <a:spcAft>
                <a:spcPts val="600"/>
              </a:spcAft>
              <a:buFont typeface="Arial" panose="020B0604020202020204" pitchFamily="34" charset="0"/>
              <a:buChar char="•"/>
            </a:pPr>
            <a:r>
              <a:rPr lang="en-US" sz="1600"/>
              <a:t>Example: about 5% of the welding workforce identify as female and we </a:t>
            </a:r>
            <a:br>
              <a:rPr lang="en-US" sz="1600"/>
            </a:br>
            <a:r>
              <a:rPr lang="en-US" sz="1600"/>
              <a:t>held a very successful camp to engage young women.  </a:t>
            </a:r>
          </a:p>
          <a:p>
            <a:pPr marL="285750" indent="-285750">
              <a:spcAft>
                <a:spcPts val="600"/>
              </a:spcAft>
              <a:buFont typeface="Arial" panose="020B0604020202020204" pitchFamily="34" charset="0"/>
              <a:buChar char="•"/>
            </a:pPr>
            <a:r>
              <a:rPr lang="en-US" sz="1600"/>
              <a:t>Semiconductor Manufacturing partnership and PBS documentary </a:t>
            </a:r>
          </a:p>
          <a:p>
            <a:pPr marL="285750" indent="-285750">
              <a:spcAft>
                <a:spcPts val="600"/>
              </a:spcAft>
              <a:buFont typeface="Arial" panose="020B0604020202020204" pitchFamily="34" charset="0"/>
              <a:buChar char="•"/>
            </a:pPr>
            <a:r>
              <a:rPr lang="en-US" sz="1600"/>
              <a:t>Partnership with UCCS for workshops for youth</a:t>
            </a:r>
          </a:p>
          <a:p>
            <a:pPr marL="742950" lvl="1" indent="-285750">
              <a:spcAft>
                <a:spcPts val="600"/>
              </a:spcAft>
              <a:buFont typeface="Arial" panose="020B0604020202020204" pitchFamily="34" charset="0"/>
              <a:buChar char="•"/>
            </a:pPr>
            <a:r>
              <a:rPr lang="en-US" sz="1600"/>
              <a:t>Pre-Collegiate Support and Success Center (Basic auto maintenance and broadcasting with BEM) </a:t>
            </a:r>
          </a:p>
          <a:p>
            <a:pPr marL="285750" indent="-285750">
              <a:spcAft>
                <a:spcPts val="600"/>
              </a:spcAft>
              <a:buFont typeface="Arial" panose="020B0604020202020204" pitchFamily="34" charset="0"/>
              <a:buChar char="•"/>
            </a:pPr>
            <a:r>
              <a:rPr lang="en-US" sz="1600"/>
              <a:t>5-year internship (blanket) agreement with the City of Colorado Springs that includes programs across the college  </a:t>
            </a:r>
          </a:p>
          <a:p>
            <a:pPr marL="285750" indent="-285750">
              <a:spcAft>
                <a:spcPts val="600"/>
              </a:spcAft>
              <a:buFont typeface="Arial" panose="020B0604020202020204" pitchFamily="34" charset="0"/>
              <a:buChar char="•"/>
            </a:pPr>
            <a:r>
              <a:rPr lang="en-US" sz="1600"/>
              <a:t>Hosted the Colorado Registry of Interpreters for the Deaf Student State Conference with nationally recognized presenters </a:t>
            </a:r>
          </a:p>
        </p:txBody>
      </p:sp>
      <p:pic>
        <p:nvPicPr>
          <p:cNvPr id="8" name="Picture 7" descr="Best for Vets Award.">
            <a:extLst>
              <a:ext uri="{FF2B5EF4-FFF2-40B4-BE49-F238E27FC236}">
                <a16:creationId xmlns:a16="http://schemas.microsoft.com/office/drawing/2014/main" id="{FD3D3677-5AAE-70D2-A9D3-77EA1E9258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5953" y="250371"/>
            <a:ext cx="1413176" cy="1413176"/>
          </a:xfrm>
          <a:prstGeom prst="rect">
            <a:avLst/>
          </a:prstGeom>
        </p:spPr>
      </p:pic>
      <p:pic>
        <p:nvPicPr>
          <p:cNvPr id="9" name="Picture 8" descr="A group of people posing for a photo">
            <a:extLst>
              <a:ext uri="{FF2B5EF4-FFF2-40B4-BE49-F238E27FC236}">
                <a16:creationId xmlns:a16="http://schemas.microsoft.com/office/drawing/2014/main" id="{8AA6B53C-3FC5-72B9-544B-F596EE522F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705" y="3561923"/>
            <a:ext cx="3307226" cy="2204817"/>
          </a:xfrm>
          <a:prstGeom prst="rect">
            <a:avLst/>
          </a:prstGeom>
        </p:spPr>
      </p:pic>
      <p:sp>
        <p:nvSpPr>
          <p:cNvPr id="12" name="TextBox 11">
            <a:extLst>
              <a:ext uri="{FF2B5EF4-FFF2-40B4-BE49-F238E27FC236}">
                <a16:creationId xmlns:a16="http://schemas.microsoft.com/office/drawing/2014/main" id="{3092445E-FD15-A60E-044E-10F09C7B4876}"/>
              </a:ext>
            </a:extLst>
          </p:cNvPr>
          <p:cNvSpPr txBox="1"/>
          <p:nvPr/>
        </p:nvSpPr>
        <p:spPr>
          <a:xfrm>
            <a:off x="1531345" y="5489741"/>
            <a:ext cx="2284586" cy="276999"/>
          </a:xfrm>
          <a:prstGeom prst="rect">
            <a:avLst/>
          </a:prstGeom>
          <a:solidFill>
            <a:schemeClr val="tx1"/>
          </a:solidFill>
        </p:spPr>
        <p:txBody>
          <a:bodyPr wrap="square" rtlCol="0">
            <a:spAutoFit/>
          </a:bodyPr>
          <a:lstStyle/>
          <a:p>
            <a:pPr algn="r"/>
            <a:r>
              <a:rPr lang="en-US" sz="1200">
                <a:solidFill>
                  <a:schemeClr val="bg1"/>
                </a:solidFill>
              </a:rPr>
              <a:t>Women’s Automotive Workshop</a:t>
            </a:r>
          </a:p>
        </p:txBody>
      </p:sp>
      <p:pic>
        <p:nvPicPr>
          <p:cNvPr id="14" name="Picture 13" descr="A group of people posing for a photo">
            <a:extLst>
              <a:ext uri="{FF2B5EF4-FFF2-40B4-BE49-F238E27FC236}">
                <a16:creationId xmlns:a16="http://schemas.microsoft.com/office/drawing/2014/main" id="{E94A604A-602D-E9D4-649A-E0C9CB0C3578}"/>
              </a:ext>
            </a:extLst>
          </p:cNvPr>
          <p:cNvPicPr>
            <a:picLocks noChangeAspect="1"/>
          </p:cNvPicPr>
          <p:nvPr/>
        </p:nvPicPr>
        <p:blipFill>
          <a:blip r:embed="rId6"/>
          <a:stretch>
            <a:fillRect/>
          </a:stretch>
        </p:blipFill>
        <p:spPr>
          <a:xfrm>
            <a:off x="521743" y="581615"/>
            <a:ext cx="3294187" cy="2408874"/>
          </a:xfrm>
          <a:prstGeom prst="rect">
            <a:avLst/>
          </a:prstGeom>
        </p:spPr>
      </p:pic>
      <p:sp>
        <p:nvSpPr>
          <p:cNvPr id="15" name="TextBox 14">
            <a:extLst>
              <a:ext uri="{FF2B5EF4-FFF2-40B4-BE49-F238E27FC236}">
                <a16:creationId xmlns:a16="http://schemas.microsoft.com/office/drawing/2014/main" id="{58E0F4C3-8A01-308B-772C-93EB97607C86}"/>
              </a:ext>
            </a:extLst>
          </p:cNvPr>
          <p:cNvSpPr txBox="1"/>
          <p:nvPr/>
        </p:nvSpPr>
        <p:spPr>
          <a:xfrm>
            <a:off x="2313541" y="2713490"/>
            <a:ext cx="1502389" cy="276999"/>
          </a:xfrm>
          <a:prstGeom prst="rect">
            <a:avLst/>
          </a:prstGeom>
          <a:solidFill>
            <a:schemeClr val="tx1"/>
          </a:solidFill>
        </p:spPr>
        <p:txBody>
          <a:bodyPr wrap="square" rtlCol="0">
            <a:spAutoFit/>
          </a:bodyPr>
          <a:lstStyle/>
          <a:p>
            <a:pPr algn="r"/>
            <a:r>
              <a:rPr lang="en-US" sz="1200">
                <a:solidFill>
                  <a:schemeClr val="bg1"/>
                </a:solidFill>
              </a:rPr>
              <a:t>Girls Welding Camp</a:t>
            </a:r>
          </a:p>
        </p:txBody>
      </p:sp>
    </p:spTree>
    <p:extLst>
      <p:ext uri="{BB962C8B-B14F-4D97-AF65-F5344CB8AC3E}">
        <p14:creationId xmlns:p14="http://schemas.microsoft.com/office/powerpoint/2010/main" val="2117319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E2D8-4AEE-E619-E786-4F33A937A510}"/>
              </a:ext>
            </a:extLst>
          </p:cNvPr>
          <p:cNvSpPr>
            <a:spLocks noGrp="1"/>
          </p:cNvSpPr>
          <p:nvPr>
            <p:ph type="title"/>
          </p:nvPr>
        </p:nvSpPr>
        <p:spPr>
          <a:xfrm>
            <a:off x="831850" y="2468022"/>
            <a:ext cx="10515600" cy="1719262"/>
          </a:xfrm>
        </p:spPr>
        <p:txBody>
          <a:bodyPr/>
          <a:lstStyle/>
          <a:p>
            <a:r>
              <a:rPr lang="en-US" dirty="0"/>
              <a:t>Questions?</a:t>
            </a:r>
          </a:p>
        </p:txBody>
      </p:sp>
    </p:spTree>
    <p:extLst>
      <p:ext uri="{BB962C8B-B14F-4D97-AF65-F5344CB8AC3E}">
        <p14:creationId xmlns:p14="http://schemas.microsoft.com/office/powerpoint/2010/main" val="341196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726AF48-E5CD-CA68-E9F1-0CB400E7A4C7}"/>
              </a:ext>
            </a:extLst>
          </p:cNvPr>
          <p:cNvSpPr txBox="1">
            <a:spLocks noGrp="1"/>
          </p:cNvSpPr>
          <p:nvPr>
            <p:ph type="title" idx="4294967295"/>
          </p:nvPr>
        </p:nvSpPr>
        <p:spPr>
          <a:xfrm>
            <a:off x="453930" y="363143"/>
            <a:ext cx="763905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Enrollment | AFTE</a:t>
            </a:r>
          </a:p>
        </p:txBody>
      </p:sp>
      <p:graphicFrame>
        <p:nvGraphicFramePr>
          <p:cNvPr id="4" name="Chart 3" descr="Enrollment AFTE&#10;2016–2017 8895.3&#10;2017–2018 8959.2&#10;2018–2019 9008.5&#10;2019–2020 9163.1&#10;2020–2021 8282.7&#10;2021–2022 7617.4&#10;2022–2023 7950&#10;2023–2024 8,225.20">
            <a:extLst>
              <a:ext uri="{FF2B5EF4-FFF2-40B4-BE49-F238E27FC236}">
                <a16:creationId xmlns:a16="http://schemas.microsoft.com/office/drawing/2014/main" id="{280B5D7B-6F41-8549-9D3D-32D28B94FACD}"/>
              </a:ext>
            </a:extLst>
          </p:cNvPr>
          <p:cNvGraphicFramePr/>
          <p:nvPr>
            <p:extLst>
              <p:ext uri="{D42A27DB-BD31-4B8C-83A1-F6EECF244321}">
                <p14:modId xmlns:p14="http://schemas.microsoft.com/office/powerpoint/2010/main" val="1755185994"/>
              </p:ext>
            </p:extLst>
          </p:nvPr>
        </p:nvGraphicFramePr>
        <p:xfrm>
          <a:off x="325803" y="1011859"/>
          <a:ext cx="7794955" cy="5196637"/>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2CF00578-765B-B1B0-3B25-5483FA3AB87C}"/>
              </a:ext>
              <a:ext uri="{C183D7F6-B498-43B3-948B-1728B52AA6E4}">
                <adec:decorative xmlns:adec="http://schemas.microsoft.com/office/drawing/2017/decorative" val="1"/>
              </a:ext>
            </a:extLst>
          </p:cNvPr>
          <p:cNvSpPr/>
          <p:nvPr/>
        </p:nvSpPr>
        <p:spPr>
          <a:xfrm>
            <a:off x="8393723" y="1606061"/>
            <a:ext cx="3444780" cy="4665783"/>
          </a:xfrm>
          <a:prstGeom prst="rect">
            <a:avLst/>
          </a:prstGeom>
          <a:solidFill>
            <a:srgbClr val="C8E4F9"/>
          </a:solidFill>
          <a:ln>
            <a:noFill/>
          </a:ln>
          <a:effectLst>
            <a:outerShdw blurRad="598218" algn="ctr" rotWithShape="0">
              <a:prstClr val="black">
                <a:alpha val="2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78F8A44C-6745-C68F-C5FC-AC7C3801DFD2}"/>
              </a:ext>
            </a:extLst>
          </p:cNvPr>
          <p:cNvSpPr txBox="1">
            <a:spLocks/>
          </p:cNvSpPr>
          <p:nvPr/>
        </p:nvSpPr>
        <p:spPr>
          <a:xfrm>
            <a:off x="8393721" y="1934308"/>
            <a:ext cx="3444781" cy="4337536"/>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fontAlgn="auto">
              <a:lnSpc>
                <a:spcPct val="150000"/>
              </a:lnSpc>
              <a:spcBef>
                <a:spcPts val="1000"/>
              </a:spcBef>
              <a:spcAft>
                <a:spcPts val="0"/>
              </a:spcAft>
              <a:buClrTx/>
              <a:buSzTx/>
              <a:buNone/>
              <a:tabLst/>
              <a:defRPr/>
            </a:pPr>
            <a:r>
              <a:rPr lang="en-US" sz="2000" b="1" dirty="0">
                <a:latin typeface="Calibri" panose="020F0502020204030204" pitchFamily="34" charset="0"/>
                <a:cs typeface="Calibri" panose="020F0502020204030204" pitchFamily="34" charset="0"/>
              </a:rPr>
              <a:t>Unduplicated Headcount</a:t>
            </a:r>
          </a:p>
          <a:p>
            <a:pPr marL="0" marR="0" lvl="0" indent="0" algn="ctr" fontAlgn="auto">
              <a:lnSpc>
                <a:spcPct val="150000"/>
              </a:lnSpc>
              <a:spcBef>
                <a:spcPts val="400"/>
              </a:spcBef>
              <a:spcAft>
                <a:spcPts val="0"/>
              </a:spcAft>
              <a:buClrTx/>
              <a:buSzTx/>
              <a:buNone/>
              <a:tabLst/>
              <a:defRPr/>
            </a:pPr>
            <a:r>
              <a:rPr lang="en-US" sz="2000" dirty="0">
                <a:latin typeface="Calibri" panose="020F0502020204030204" pitchFamily="34" charset="0"/>
                <a:cs typeface="Calibri" panose="020F0502020204030204" pitchFamily="34" charset="0"/>
              </a:rPr>
              <a:t>AY22/23 = 17,377 students</a:t>
            </a:r>
          </a:p>
          <a:p>
            <a:pPr marL="0" marR="0" lvl="0" indent="0" algn="ctr" fontAlgn="auto">
              <a:lnSpc>
                <a:spcPct val="150000"/>
              </a:lnSpc>
              <a:spcBef>
                <a:spcPts val="400"/>
              </a:spcBef>
              <a:spcAft>
                <a:spcPts val="0"/>
              </a:spcAft>
              <a:buClrTx/>
              <a:buSzTx/>
              <a:buNone/>
              <a:tabLst/>
              <a:defRPr/>
            </a:pPr>
            <a:r>
              <a:rPr lang="en-US" sz="2000" dirty="0">
                <a:latin typeface="Calibri" panose="020F0502020204030204" pitchFamily="34" charset="0"/>
                <a:cs typeface="Calibri" panose="020F0502020204030204" pitchFamily="34" charset="0"/>
              </a:rPr>
              <a:t>AY 23/24 = 17,742 students</a:t>
            </a:r>
          </a:p>
          <a:p>
            <a:pPr marL="0" marR="0" lvl="0" indent="0" algn="ctr" fontAlgn="auto">
              <a:lnSpc>
                <a:spcPct val="150000"/>
              </a:lnSpc>
              <a:spcBef>
                <a:spcPts val="400"/>
              </a:spcBef>
              <a:spcAft>
                <a:spcPts val="1200"/>
              </a:spcAft>
              <a:buClrTx/>
              <a:buSzTx/>
              <a:buNone/>
              <a:tabLst/>
              <a:defRPr/>
            </a:pPr>
            <a:r>
              <a:rPr lang="en-US" sz="2000" i="1" dirty="0">
                <a:latin typeface="Calibri" panose="020F0502020204030204" pitchFamily="34" charset="0"/>
                <a:cs typeface="Calibri" panose="020F0502020204030204" pitchFamily="34" charset="0"/>
              </a:rPr>
              <a:t>Difference: 365 students</a:t>
            </a:r>
            <a:endParaRPr lang="en-US" sz="1100" b="1" dirty="0">
              <a:latin typeface="Calibri"/>
              <a:ea typeface="Calibri"/>
              <a:cs typeface="Calibri"/>
            </a:endParaRPr>
          </a:p>
          <a:p>
            <a:pPr marL="0" indent="0" algn="ctr">
              <a:lnSpc>
                <a:spcPct val="150000"/>
              </a:lnSpc>
              <a:spcBef>
                <a:spcPts val="400"/>
              </a:spcBef>
              <a:spcAft>
                <a:spcPts val="1200"/>
              </a:spcAft>
              <a:buNone/>
              <a:defRPr/>
            </a:pPr>
            <a:r>
              <a:rPr lang="en-US" sz="2000" b="1" dirty="0">
                <a:latin typeface="Calibri"/>
                <a:ea typeface="Calibri"/>
                <a:cs typeface="Calibri"/>
              </a:rPr>
              <a:t>Fall 2024 Percentages:</a:t>
            </a:r>
            <a:br>
              <a:rPr lang="en-US" sz="2000" i="1" dirty="0">
                <a:latin typeface="Calibri"/>
                <a:ea typeface="Calibri"/>
                <a:cs typeface="Calibri"/>
              </a:rPr>
            </a:br>
            <a:r>
              <a:rPr lang="en-US" sz="2000" dirty="0">
                <a:latin typeface="Calibri"/>
                <a:ea typeface="Calibri"/>
                <a:cs typeface="Calibri"/>
              </a:rPr>
              <a:t>Headcount +1.3% | FTE +3.4%</a:t>
            </a:r>
            <a:endParaRPr lang="en-US" sz="1200" b="1" dirty="0">
              <a:latin typeface="Calibri"/>
              <a:ea typeface="Calibri"/>
              <a:cs typeface="Calibri"/>
            </a:endParaRPr>
          </a:p>
          <a:p>
            <a:pPr marL="0" indent="0" algn="ctr">
              <a:lnSpc>
                <a:spcPct val="150000"/>
              </a:lnSpc>
              <a:spcBef>
                <a:spcPts val="400"/>
              </a:spcBef>
              <a:buNone/>
              <a:defRPr/>
            </a:pPr>
            <a:r>
              <a:rPr lang="en-US" sz="2000" b="1" dirty="0">
                <a:latin typeface="Calibri"/>
                <a:ea typeface="Calibri"/>
                <a:cs typeface="Calibri"/>
              </a:rPr>
              <a:t>Projected Spring 2025 Percentages:</a:t>
            </a:r>
          </a:p>
          <a:p>
            <a:pPr marL="0" indent="0" algn="ctr">
              <a:lnSpc>
                <a:spcPct val="110000"/>
              </a:lnSpc>
              <a:spcBef>
                <a:spcPts val="400"/>
              </a:spcBef>
              <a:buNone/>
              <a:defRPr/>
            </a:pPr>
            <a:r>
              <a:rPr lang="en-US" sz="2000" dirty="0">
                <a:latin typeface="Calibri"/>
                <a:ea typeface="Calibri"/>
                <a:cs typeface="Calibri"/>
              </a:rPr>
              <a:t>FTE: +5-6% </a:t>
            </a:r>
            <a:endParaRPr lang="en-US" sz="2000" dirty="0">
              <a:latin typeface="Calibri" panose="020F0502020204030204" pitchFamily="34" charset="0"/>
              <a:ea typeface="Calibri"/>
              <a:cs typeface="Calibri" panose="020F0502020204030204" pitchFamily="34" charset="0"/>
            </a:endParaRPr>
          </a:p>
          <a:p>
            <a:pPr marL="0" indent="0" algn="ctr">
              <a:lnSpc>
                <a:spcPct val="150000"/>
              </a:lnSpc>
              <a:spcBef>
                <a:spcPts val="400"/>
              </a:spcBef>
              <a:buNone/>
              <a:defRPr/>
            </a:pPr>
            <a:r>
              <a:rPr lang="en-US" sz="1900" i="1" dirty="0">
                <a:latin typeface="Calibri"/>
                <a:ea typeface="Calibri"/>
                <a:cs typeface="Calibri"/>
              </a:rPr>
              <a:t>(Compared to previous year)</a:t>
            </a:r>
            <a:endParaRPr lang="en-US" sz="2000" i="1" dirty="0">
              <a:latin typeface="Calibri" panose="020F0502020204030204" pitchFamily="34" charset="0"/>
              <a:ea typeface="Calibri"/>
              <a:cs typeface="Calibri" panose="020F0502020204030204" pitchFamily="34" charset="0"/>
            </a:endParaRPr>
          </a:p>
        </p:txBody>
      </p:sp>
      <p:pic>
        <p:nvPicPr>
          <p:cNvPr id="15" name="Picture 14">
            <a:extLst>
              <a:ext uri="{FF2B5EF4-FFF2-40B4-BE49-F238E27FC236}">
                <a16:creationId xmlns:a16="http://schemas.microsoft.com/office/drawing/2014/main" id="{CFA2FF5A-05E2-75CC-BD99-52F7159353E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3721" y="1606060"/>
            <a:ext cx="3472476" cy="328248"/>
          </a:xfrm>
          <a:prstGeom prst="rect">
            <a:avLst/>
          </a:prstGeom>
        </p:spPr>
      </p:pic>
    </p:spTree>
    <p:extLst>
      <p:ext uri="{BB962C8B-B14F-4D97-AF65-F5344CB8AC3E}">
        <p14:creationId xmlns:p14="http://schemas.microsoft.com/office/powerpoint/2010/main" val="348219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3A1F-D44C-6763-DBF0-E84A449C40C3}"/>
              </a:ext>
            </a:extLst>
          </p:cNvPr>
          <p:cNvSpPr>
            <a:spLocks noGrp="1"/>
          </p:cNvSpPr>
          <p:nvPr>
            <p:ph type="title" idx="4294967295"/>
          </p:nvPr>
        </p:nvSpPr>
        <p:spPr>
          <a:xfrm>
            <a:off x="838200" y="240633"/>
            <a:ext cx="11082020" cy="1127465"/>
          </a:xfrm>
        </p:spPr>
        <p:txBody>
          <a:bodyPr/>
          <a:lstStyle/>
          <a:p>
            <a:pPr algn="ctr"/>
            <a:r>
              <a:rPr lang="en-US" dirty="0"/>
              <a:t>Retention</a:t>
            </a:r>
          </a:p>
        </p:txBody>
      </p:sp>
      <p:graphicFrame>
        <p:nvGraphicFramePr>
          <p:cNvPr id="4" name="Chart 3" descr="Bar chart showing retention rates at Pikes Peak State College from 2008 to 2024. The chart indicates an upward trend in retention, starting at 50% in 2008 and reaching 55.7% in 2024. Each bar represents a year, with retention rates labeled above each bar.">
            <a:extLst>
              <a:ext uri="{FF2B5EF4-FFF2-40B4-BE49-F238E27FC236}">
                <a16:creationId xmlns:a16="http://schemas.microsoft.com/office/drawing/2014/main" id="{D4D8F07D-80E1-C4AA-0BE3-402D856D9ABF}"/>
              </a:ext>
            </a:extLst>
          </p:cNvPr>
          <p:cNvGraphicFramePr/>
          <p:nvPr>
            <p:extLst>
              <p:ext uri="{D42A27DB-BD31-4B8C-83A1-F6EECF244321}">
                <p14:modId xmlns:p14="http://schemas.microsoft.com/office/powerpoint/2010/main" val="683224256"/>
              </p:ext>
            </p:extLst>
          </p:nvPr>
        </p:nvGraphicFramePr>
        <p:xfrm>
          <a:off x="165100" y="1368098"/>
          <a:ext cx="11755120" cy="46393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199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D91A940-38EB-F36A-CCC7-D4365A7D7150}"/>
              </a:ext>
            </a:extLst>
          </p:cNvPr>
          <p:cNvSpPr txBox="1">
            <a:spLocks noGrp="1"/>
          </p:cNvSpPr>
          <p:nvPr>
            <p:ph type="title" idx="4294967295"/>
          </p:nvPr>
        </p:nvSpPr>
        <p:spPr>
          <a:xfrm>
            <a:off x="448982" y="313246"/>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Retention By Ethnicity</a:t>
            </a:r>
          </a:p>
        </p:txBody>
      </p:sp>
      <p:graphicFrame>
        <p:nvGraphicFramePr>
          <p:cNvPr id="7" name="Chart 6" descr="Line graph showing retention rates by ethnicity at Pikes Peak State College from Fall 2017 to Fall 2024. The graph includes three lines representing Black, Hispanic, and White students. Retention rates for Black students start at 48% in Fall 2017 and rise to 50.1% in Fall 2024. Hispanic students' retention starts at 52% in Fall 2017 and increases to 54.3% in Fall 2024. White students' retention starts at 57% in Fall 2017 and decreases slightly to 56.7% in Fall 2024. Each line reflects trends over the years, with labels marking specific retention percentages.">
            <a:extLst>
              <a:ext uri="{FF2B5EF4-FFF2-40B4-BE49-F238E27FC236}">
                <a16:creationId xmlns:a16="http://schemas.microsoft.com/office/drawing/2014/main" id="{DEA19076-8612-3103-C613-0BDA6138E696}"/>
              </a:ext>
            </a:extLst>
          </p:cNvPr>
          <p:cNvGraphicFramePr/>
          <p:nvPr>
            <p:extLst>
              <p:ext uri="{D42A27DB-BD31-4B8C-83A1-F6EECF244321}">
                <p14:modId xmlns:p14="http://schemas.microsoft.com/office/powerpoint/2010/main" val="2722454965"/>
              </p:ext>
            </p:extLst>
          </p:nvPr>
        </p:nvGraphicFramePr>
        <p:xfrm>
          <a:off x="2032000" y="952168"/>
          <a:ext cx="8128000" cy="51861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3757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9199E-7144-3C55-AB1C-D31EBA8AC3B3}"/>
              </a:ext>
            </a:extLst>
          </p:cNvPr>
          <p:cNvSpPr txBox="1">
            <a:spLocks noGrp="1"/>
          </p:cNvSpPr>
          <p:nvPr>
            <p:ph type="title" idx="4294967295"/>
          </p:nvPr>
        </p:nvSpPr>
        <p:spPr>
          <a:xfrm>
            <a:off x="471947" y="511513"/>
            <a:ext cx="10376015" cy="5830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Graduation</a:t>
            </a:r>
          </a:p>
        </p:txBody>
      </p:sp>
      <p:sp>
        <p:nvSpPr>
          <p:cNvPr id="4" name="TextBox 3">
            <a:extLst>
              <a:ext uri="{FF2B5EF4-FFF2-40B4-BE49-F238E27FC236}">
                <a16:creationId xmlns:a16="http://schemas.microsoft.com/office/drawing/2014/main" id="{512B66CD-470A-A11B-9C5D-C53CA7C03F47}"/>
              </a:ext>
            </a:extLst>
          </p:cNvPr>
          <p:cNvSpPr txBox="1"/>
          <p:nvPr/>
        </p:nvSpPr>
        <p:spPr>
          <a:xfrm>
            <a:off x="0" y="1204677"/>
            <a:ext cx="6087161" cy="4113947"/>
          </a:xfrm>
          <a:prstGeom prst="rect">
            <a:avLst/>
          </a:prstGeom>
          <a:noFill/>
        </p:spPr>
        <p:txBody>
          <a:bodyPr wrap="square" lIns="91440" tIns="45720" rIns="91440" bIns="45720" rtlCol="0" anchor="t">
            <a:spAutoFit/>
          </a:bodyPr>
          <a:lstStyle/>
          <a:p>
            <a:pPr algn="ctr">
              <a:lnSpc>
                <a:spcPct val="150000"/>
              </a:lnSpc>
            </a:pPr>
            <a:r>
              <a:rPr lang="en-US" sz="2800" b="1">
                <a:solidFill>
                  <a:schemeClr val="accent4"/>
                </a:solidFill>
                <a:latin typeface="Calibri" panose="020F0502020204030204" pitchFamily="34" charset="0"/>
                <a:ea typeface="Roboto"/>
                <a:cs typeface="Calibri" panose="020F0502020204030204" pitchFamily="34" charset="0"/>
              </a:rPr>
              <a:t>Degrees &amp; Certificates</a:t>
            </a:r>
          </a:p>
          <a:p>
            <a:pPr algn="ctr">
              <a:spcAft>
                <a:spcPts val="400"/>
              </a:spcAft>
            </a:pPr>
            <a:r>
              <a:rPr lang="en-US" sz="2400">
                <a:solidFill>
                  <a:schemeClr val="accent4"/>
                </a:solidFill>
                <a:latin typeface="Calibri" panose="020F0502020204030204" pitchFamily="34" charset="0"/>
                <a:ea typeface="Roboto"/>
                <a:cs typeface="Calibri" panose="020F0502020204030204" pitchFamily="34" charset="0"/>
              </a:rPr>
              <a:t>3,970 | 17/18</a:t>
            </a:r>
          </a:p>
          <a:p>
            <a:pPr algn="ctr">
              <a:spcAft>
                <a:spcPts val="400"/>
              </a:spcAft>
            </a:pPr>
            <a:r>
              <a:rPr lang="en-US" sz="2400">
                <a:solidFill>
                  <a:schemeClr val="accent4"/>
                </a:solidFill>
                <a:latin typeface="Calibri" panose="020F0502020204030204" pitchFamily="34" charset="0"/>
                <a:ea typeface="Roboto"/>
                <a:cs typeface="Calibri" panose="020F0502020204030204" pitchFamily="34" charset="0"/>
              </a:rPr>
              <a:t>4,060 | 18/19</a:t>
            </a:r>
          </a:p>
          <a:p>
            <a:pPr algn="ctr">
              <a:spcAft>
                <a:spcPts val="400"/>
              </a:spcAft>
            </a:pPr>
            <a:r>
              <a:rPr lang="en-US" sz="2400">
                <a:solidFill>
                  <a:schemeClr val="accent4"/>
                </a:solidFill>
                <a:latin typeface="Calibri" panose="020F0502020204030204" pitchFamily="34" charset="0"/>
                <a:ea typeface="Roboto"/>
                <a:cs typeface="Calibri" panose="020F0502020204030204" pitchFamily="34" charset="0"/>
              </a:rPr>
              <a:t>3,879 | 19/20</a:t>
            </a:r>
          </a:p>
          <a:p>
            <a:pPr algn="ctr">
              <a:spcAft>
                <a:spcPts val="400"/>
              </a:spcAft>
            </a:pPr>
            <a:r>
              <a:rPr lang="en-US" sz="2400">
                <a:solidFill>
                  <a:schemeClr val="accent4"/>
                </a:solidFill>
                <a:latin typeface="Calibri" panose="020F0502020204030204" pitchFamily="34" charset="0"/>
                <a:cs typeface="Calibri" panose="020F0502020204030204" pitchFamily="34" charset="0"/>
              </a:rPr>
              <a:t>3,562</a:t>
            </a:r>
            <a:r>
              <a:rPr lang="en-US" sz="2400">
                <a:solidFill>
                  <a:schemeClr val="accent4"/>
                </a:solidFill>
                <a:latin typeface="Calibri" panose="020F0502020204030204" pitchFamily="34" charset="0"/>
                <a:ea typeface="Roboto"/>
                <a:cs typeface="Calibri" panose="020F0502020204030204" pitchFamily="34" charset="0"/>
              </a:rPr>
              <a:t> | 20/21</a:t>
            </a:r>
          </a:p>
          <a:p>
            <a:pPr lvl="0" algn="ctr">
              <a:spcAft>
                <a:spcPts val="400"/>
              </a:spcAft>
            </a:pPr>
            <a:r>
              <a:rPr lang="en-US" sz="2400">
                <a:solidFill>
                  <a:schemeClr val="accent4"/>
                </a:solidFill>
                <a:latin typeface="Calibri" panose="020F0502020204030204" pitchFamily="34" charset="0"/>
                <a:cs typeface="Calibri" panose="020F0502020204030204" pitchFamily="34" charset="0"/>
              </a:rPr>
              <a:t>3,051 | 21/22</a:t>
            </a:r>
          </a:p>
          <a:p>
            <a:pPr algn="ctr">
              <a:spcAft>
                <a:spcPts val="400"/>
              </a:spcAft>
            </a:pPr>
            <a:r>
              <a:rPr lang="en-US" sz="2400">
                <a:solidFill>
                  <a:schemeClr val="accent4"/>
                </a:solidFill>
                <a:latin typeface="Calibri" panose="020F0502020204030204" pitchFamily="34" charset="0"/>
                <a:cs typeface="Calibri" panose="020F0502020204030204" pitchFamily="34" charset="0"/>
              </a:rPr>
              <a:t>3,242 | 22/23</a:t>
            </a:r>
          </a:p>
          <a:p>
            <a:pPr algn="ctr">
              <a:spcAft>
                <a:spcPts val="1600"/>
              </a:spcAft>
            </a:pPr>
            <a:r>
              <a:rPr lang="en-US" sz="2400">
                <a:solidFill>
                  <a:schemeClr val="accent4"/>
                </a:solidFill>
                <a:latin typeface="Calibri" panose="020F0502020204030204" pitchFamily="34" charset="0"/>
                <a:cs typeface="Calibri" panose="020F0502020204030204" pitchFamily="34" charset="0"/>
              </a:rPr>
              <a:t>3,256 | 23/24*</a:t>
            </a:r>
          </a:p>
          <a:p>
            <a:pPr lvl="0" algn="ctr"/>
            <a:r>
              <a:rPr lang="en-US" i="1">
                <a:solidFill>
                  <a:schemeClr val="accent4"/>
                </a:solidFill>
                <a:latin typeface="Calibri" panose="020F0502020204030204" pitchFamily="34" charset="0"/>
                <a:cs typeface="Calibri" panose="020F0502020204030204" pitchFamily="34" charset="0"/>
              </a:rPr>
              <a:t>*Includes 71 BSN/BAS degrees</a:t>
            </a:r>
          </a:p>
        </p:txBody>
      </p:sp>
      <p:sp>
        <p:nvSpPr>
          <p:cNvPr id="12" name="Rectangle 11">
            <a:extLst>
              <a:ext uri="{FF2B5EF4-FFF2-40B4-BE49-F238E27FC236}">
                <a16:creationId xmlns:a16="http://schemas.microsoft.com/office/drawing/2014/main" id="{472C84D6-5567-0248-394D-467CDD9983AB}"/>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students in graduation gowns and caps.">
            <a:extLst>
              <a:ext uri="{FF2B5EF4-FFF2-40B4-BE49-F238E27FC236}">
                <a16:creationId xmlns:a16="http://schemas.microsoft.com/office/drawing/2014/main" id="{604EC242-2F00-C6E7-1259-56115ED7E2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3126" y="0"/>
            <a:ext cx="6098874" cy="6274965"/>
          </a:xfrm>
          <a:prstGeom prst="rect">
            <a:avLst/>
          </a:prstGeom>
        </p:spPr>
      </p:pic>
      <p:pic>
        <p:nvPicPr>
          <p:cNvPr id="14" name="Picture 13">
            <a:extLst>
              <a:ext uri="{FF2B5EF4-FFF2-40B4-BE49-F238E27FC236}">
                <a16:creationId xmlns:a16="http://schemas.microsoft.com/office/drawing/2014/main" id="{81D5D6D6-9093-4D95-F38A-C6E731D8E6D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5" name="Rectangle 14">
            <a:extLst>
              <a:ext uri="{FF2B5EF4-FFF2-40B4-BE49-F238E27FC236}">
                <a16:creationId xmlns:a16="http://schemas.microsoft.com/office/drawing/2014/main" id="{8203AC4A-3DD9-0366-CC9C-25C19F466A92}"/>
              </a:ext>
              <a:ext uri="{C183D7F6-B498-43B3-948B-1728B52AA6E4}">
                <adec:decorative xmlns:adec="http://schemas.microsoft.com/office/drawing/2017/decorative" val="1"/>
              </a:ext>
            </a:extLst>
          </p:cNvPr>
          <p:cNvSpPr/>
          <p:nvPr/>
        </p:nvSpPr>
        <p:spPr>
          <a:xfrm>
            <a:off x="6096000"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14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59EBD3D-0B90-3C60-BAF9-4113F2487BB0}"/>
              </a:ext>
            </a:extLst>
          </p:cNvPr>
          <p:cNvSpPr txBox="1">
            <a:spLocks noGrp="1"/>
          </p:cNvSpPr>
          <p:nvPr>
            <p:ph type="title" idx="4294967295"/>
          </p:nvPr>
        </p:nvSpPr>
        <p:spPr>
          <a:xfrm>
            <a:off x="475292" y="325915"/>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mn-lt"/>
                <a:ea typeface="+mj-ea"/>
                <a:cs typeface="+mj-cs"/>
              </a:rPr>
              <a:t>Achieving HSI Designation</a:t>
            </a:r>
          </a:p>
        </p:txBody>
      </p:sp>
      <p:graphicFrame>
        <p:nvGraphicFramePr>
          <p:cNvPr id="3" name="Chart 2" descr="Bar chart titled 'Achieving HSI Designation' showing the percentage of Hispanic student enrollment at Pikes Peak State College from 2017 to 2024. The chart begins with 18% in 2017 and shows a consistent upward trend, reaching 25.46% in 2024. Each bar represents a year, with percentages labeled above each bar.">
            <a:extLst>
              <a:ext uri="{FF2B5EF4-FFF2-40B4-BE49-F238E27FC236}">
                <a16:creationId xmlns:a16="http://schemas.microsoft.com/office/drawing/2014/main" id="{A424066D-194A-7E67-072E-5D2C08D96469}"/>
              </a:ext>
            </a:extLst>
          </p:cNvPr>
          <p:cNvGraphicFramePr/>
          <p:nvPr>
            <p:extLst>
              <p:ext uri="{D42A27DB-BD31-4B8C-83A1-F6EECF244321}">
                <p14:modId xmlns:p14="http://schemas.microsoft.com/office/powerpoint/2010/main" val="910420780"/>
              </p:ext>
            </p:extLst>
          </p:nvPr>
        </p:nvGraphicFramePr>
        <p:xfrm>
          <a:off x="1647952" y="951390"/>
          <a:ext cx="9233408" cy="5005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5838895"/>
      </p:ext>
    </p:extLst>
  </p:cSld>
  <p:clrMapOvr>
    <a:masterClrMapping/>
  </p:clrMapOvr>
</p:sld>
</file>

<file path=ppt/theme/theme1.xml><?xml version="1.0" encoding="utf-8"?>
<a:theme xmlns:a="http://schemas.openxmlformats.org/drawingml/2006/main" name="Office Theme">
  <a:themeElements>
    <a:clrScheme name="Pikes Peak State College Colors">
      <a:dk1>
        <a:srgbClr val="0A3A5F"/>
      </a:dk1>
      <a:lt1>
        <a:srgbClr val="FFFFFF"/>
      </a:lt1>
      <a:dk2>
        <a:srgbClr val="44546A"/>
      </a:dk2>
      <a:lt2>
        <a:srgbClr val="E7E6E6"/>
      </a:lt2>
      <a:accent1>
        <a:srgbClr val="F7B518"/>
      </a:accent1>
      <a:accent2>
        <a:srgbClr val="036F7F"/>
      </a:accent2>
      <a:accent3>
        <a:srgbClr val="D31968"/>
      </a:accent3>
      <a:accent4>
        <a:srgbClr val="507F3A"/>
      </a:accent4>
      <a:accent5>
        <a:srgbClr val="DB8127"/>
      </a:accent5>
      <a:accent6>
        <a:srgbClr val="9D1D55"/>
      </a:accent6>
      <a:hlink>
        <a:srgbClr val="0A3A5F"/>
      </a:hlink>
      <a:folHlink>
        <a:srgbClr val="D31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2022" id="{A1B7F423-6286-1C48-9A61-02892F55E86C}" vid="{BAB55EED-815F-7940-8FCB-EEDA02944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2F21C4D2FC854391D925ED2FBBA92C" ma:contentTypeVersion="54" ma:contentTypeDescription="Create a new document." ma:contentTypeScope="" ma:versionID="ee45475b8f00dfbad8c910395c93086e">
  <xsd:schema xmlns:xsd="http://www.w3.org/2001/XMLSchema" xmlns:xs="http://www.w3.org/2001/XMLSchema" xmlns:p="http://schemas.microsoft.com/office/2006/metadata/properties" xmlns:ns2="04c0419d-644a-45bc-a728-dbad8d88e5df" xmlns:ns3="bc6cd6b6-b98e-4920-bded-d744d4fc35f1" targetNamespace="http://schemas.microsoft.com/office/2006/metadata/properties" ma:root="true" ma:fieldsID="a619e5c1dc13fb4318232a6e728b3fcc" ns2:_="" ns3:_="">
    <xsd:import namespace="04c0419d-644a-45bc-a728-dbad8d88e5df"/>
    <xsd:import namespace="bc6cd6b6-b98e-4920-bded-d744d4fc35f1"/>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Location" minOccurs="0"/>
                <xsd:element ref="ns2:Assignee" minOccurs="0"/>
                <xsd:element ref="ns2:Status" minOccurs="0"/>
                <xsd:element ref="ns2:Notes" minOccurs="0"/>
                <xsd:element ref="ns2:JiraTicket" minOccurs="0"/>
                <xsd:element ref="ns2:TVSlid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c0419d-644a-45bc-a728-dbad8d88e5df" elementFormDefault="qualified">
    <xsd:import namespace="http://schemas.microsoft.com/office/2006/documentManagement/types"/>
    <xsd:import namespace="http://schemas.microsoft.com/office/infopath/2007/PartnerControls"/>
    <xsd:element name="NotebookType" ma:index="5" nillable="true" ma:displayName="Notebook Type" ma:internalName="NotebookType" ma:readOnly="false">
      <xsd:simpleType>
        <xsd:restriction base="dms:Text"/>
      </xsd:simpleType>
    </xsd:element>
    <xsd:element name="FolderType" ma:index="6" nillable="true" ma:displayName="Folder Type" ma:internalName="FolderType" ma:readOnly="false">
      <xsd:simpleType>
        <xsd:restriction base="dms:Text"/>
      </xsd:simpleType>
    </xsd:element>
    <xsd:element name="CultureName" ma:index="7" nillable="true" ma:displayName="Culture Name" ma:internalName="CultureName" ma:readOnly="false">
      <xsd:simpleType>
        <xsd:restriction base="dms:Text"/>
      </xsd:simpleType>
    </xsd:element>
    <xsd:element name="AppVersion" ma:index="8" nillable="true" ma:displayName="App Version" ma:internalName="AppVersion" ma:readOnly="false">
      <xsd:simpleType>
        <xsd:restriction base="dms:Text"/>
      </xsd:simpleType>
    </xsd:element>
    <xsd:element name="TeamsChannelId" ma:index="9" nillable="true" ma:displayName="Teams Channel Id" ma:internalName="TeamsChannelId" ma:readOnly="false">
      <xsd:simpleType>
        <xsd:restriction base="dms:Text"/>
      </xsd:simpleType>
    </xsd:element>
    <xsd:element name="Owner" ma:index="10" nillable="true" ma:displayName="Owner" ma:SearchPeopleOnly="false"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1" nillable="true" ma:displayName="Math Settings" ma:internalName="Math_Settings" ma:readOnly="false">
      <xsd:simpleType>
        <xsd:restriction base="dms:Text"/>
      </xsd:simpleType>
    </xsd:element>
    <xsd:element name="DefaultSectionNames" ma:index="12" nillable="true" ma:displayName="Default Section Names" ma:internalName="DefaultSectionNames" ma:readOnly="false">
      <xsd:simpleType>
        <xsd:restriction base="dms:Note">
          <xsd:maxLength value="255"/>
        </xsd:restriction>
      </xsd:simpleType>
    </xsd:element>
    <xsd:element name="Templates" ma:index="13" nillable="true" ma:displayName="Templates" ma:internalName="Templates" ma:readOnly="false">
      <xsd:simpleType>
        <xsd:restriction base="dms:Note">
          <xsd:maxLength value="255"/>
        </xsd:restriction>
      </xsd:simpleType>
    </xsd:element>
    <xsd:element name="Leaders" ma:index="14" nillable="true" ma:displayName="Leaders" ma:SearchPeopleOnly="false" ma:SharePointGroup="0" ma:internalName="Leader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5" nillable="true" ma:displayName="Members" ma:SearchPeopleOnly="false" ma:SharePointGroup="0" ma:internalName="Member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6" nillable="true" ma:displayName="Member Groups" ma:SearchPeopleOnly="false" ma:SharePointGroup="0" ma:internalName="Member_Group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17" nillable="true" ma:displayName="Distribution Groups" ma:internalName="Distribution_Groups" ma:readOnly="false">
      <xsd:simpleType>
        <xsd:restriction base="dms:Note">
          <xsd:maxLength value="255"/>
        </xsd:restriction>
      </xsd:simpleType>
    </xsd:element>
    <xsd:element name="LMS_Mappings" ma:index="18" nillable="true" ma:displayName="LMS Mappings" ma:internalName="LMS_Mappings" ma:readOnly="false">
      <xsd:simpleType>
        <xsd:restriction base="dms:Note">
          <xsd:maxLength value="255"/>
        </xsd:restriction>
      </xsd:simpleType>
    </xsd:element>
    <xsd:element name="Invited_Leaders" ma:index="19" nillable="true" ma:displayName="Invited Leaders" ma:internalName="Invited_Leaders" ma:readOnly="false">
      <xsd:simpleType>
        <xsd:restriction base="dms:Note">
          <xsd:maxLength value="255"/>
        </xsd:restriction>
      </xsd:simpleType>
    </xsd:element>
    <xsd:element name="Invited_Members" ma:index="20" nillable="true" ma:displayName="Invited Members" ma:internalName="Invited_Members" ma:readOnly="false">
      <xsd:simpleType>
        <xsd:restriction base="dms:Note">
          <xsd:maxLength value="255"/>
        </xsd:restriction>
      </xsd:simpleType>
    </xsd:element>
    <xsd:element name="Self_Registration_Enabled" ma:index="21" nillable="true" ma:displayName="Self Registration Enabled" ma:internalName="Self_Registration_Enabled" ma:readOnly="false">
      <xsd:simpleType>
        <xsd:restriction base="dms:Boolean"/>
      </xsd:simpleType>
    </xsd:element>
    <xsd:element name="Has_Leaders_Only_SectionGroup" ma:index="22" nillable="true" ma:displayName="Has Leaders Only SectionGroup" ma:internalName="Has_Leaders_Only_SectionGroup" ma:readOnly="false">
      <xsd:simpleType>
        <xsd:restriction base="dms:Boolean"/>
      </xsd:simpleType>
    </xsd:element>
    <xsd:element name="Is_Collaboration_Space_Locked" ma:index="23" nillable="true" ma:displayName="Is Collaboration Space Locked" ma:internalName="Is_Collaboration_Space_Locked" ma:readOnly="false">
      <xsd:simpleType>
        <xsd:restriction base="dms:Boolean"/>
      </xsd:simpleType>
    </xsd:element>
    <xsd:element name="IsNotebookLocked" ma:index="24" nillable="true" ma:displayName="Is Notebook Locked" ma:internalName="IsNotebookLocked" ma:readOnly="false">
      <xsd:simpleType>
        <xsd:restriction base="dms:Boolean"/>
      </xsd:simple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Tags" ma:index="28" nillable="true" ma:displayName="Tags" ma:internalName="MediaServiceAutoTags"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ea199682-18ee-4490-8928-55ce5e3413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Assignee" ma:index="44" nillable="true" ma:displayName="Assignee" ma:format="Dropdown" ma:list="UserInfo" ma:SharePointGroup="0" ma:internalName="Assigne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45" nillable="true" ma:displayName="Status" ma:format="Dropdown" ma:internalName="Status">
      <xsd:simpleType>
        <xsd:restriction base="dms:Choice">
          <xsd:enumeration value="In Progress"/>
          <xsd:enumeration value="Done"/>
          <xsd:enumeration value="Internal Review"/>
          <xsd:enumeration value="Cancelled"/>
          <xsd:enumeration value="On Hold"/>
          <xsd:enumeration value="Alert"/>
          <xsd:enumeration value="Not Needed"/>
          <xsd:enumeration value="With Client"/>
          <xsd:enumeration value="Assign to workstudy"/>
          <xsd:enumeration value="Intake"/>
          <xsd:enumeration value="At the Printer"/>
        </xsd:restriction>
      </xsd:simpleType>
    </xsd:element>
    <xsd:element name="Notes" ma:index="46" nillable="true" ma:displayName="Notes" ma:format="Dropdown" ma:internalName="Notes">
      <xsd:simpleType>
        <xsd:restriction base="dms:Note">
          <xsd:maxLength value="255"/>
        </xsd:restriction>
      </xsd:simpleType>
    </xsd:element>
    <xsd:element name="JiraTicket" ma:index="47" nillable="true" ma:displayName="Links" ma:format="Image" ma:internalName="JiraTicket">
      <xsd:complexType>
        <xsd:complexContent>
          <xsd:extension base="dms:URL">
            <xsd:sequence>
              <xsd:element name="Url" type="dms:ValidUrl" minOccurs="0" nillable="true"/>
              <xsd:element name="Description" type="xsd:string" nillable="true"/>
            </xsd:sequence>
          </xsd:extension>
        </xsd:complexContent>
      </xsd:complexType>
    </xsd:element>
    <xsd:element name="TVSlides" ma:index="48" nillable="true" ma:displayName="TV Slides" ma:format="Dropdown" ma:internalName="TVSlides">
      <xsd:simpleType>
        <xsd:restriction base="dms:Choice">
          <xsd:enumeration value="In Progress (WS designing)"/>
          <xsd:enumeration value="Uploaded (to Screencloud)"/>
          <xsd:enumeration value="Migrated to Project Folder (ready to close ticket)"/>
          <xsd:enumeration value="Not Needed"/>
          <xsd:enumeration value="Assigned (added to outline)"/>
        </xsd:restriction>
      </xsd:simpleType>
    </xsd:element>
    <xsd:element name="_Flow_SignoffStatus" ma:index="49"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6cd6b6-b98e-4920-bded-d744d4fc35f1" elementFormDefault="qualified">
    <xsd:import namespace="http://schemas.microsoft.com/office/2006/documentManagement/types"/>
    <xsd:import namespace="http://schemas.microsoft.com/office/infopath/2007/PartnerControls"/>
    <xsd:element name="TaxCatchAll" ma:index="38" nillable="true" ma:displayName="Taxonomy Catch All Column" ma:hidden="true" ma:list="{2518689e-eacc-4b26-9a75-e102c32a4270}" ma:internalName="TaxCatchAll" ma:showField="CatchAllData" ma:web="bc6cd6b6-b98e-4920-bded-d744d4fc35f1">
      <xsd:complexType>
        <xsd:complexContent>
          <xsd:extension base="dms:MultiChoiceLookup">
            <xsd:sequence>
              <xsd:element name="Value" type="dms:Lookup" maxOccurs="unbounded" minOccurs="0" nillable="true"/>
            </xsd:sequence>
          </xsd:extension>
        </xsd:complexContent>
      </xsd:complexType>
    </xsd:element>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9"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ultureName xmlns="04c0419d-644a-45bc-a728-dbad8d88e5df" xsi:nil="true"/>
    <Status xmlns="04c0419d-644a-45bc-a728-dbad8d88e5df">Done</Status>
    <Self_Registration_Enabled xmlns="04c0419d-644a-45bc-a728-dbad8d88e5df" xsi:nil="true"/>
    <JiraTicket xmlns="04c0419d-644a-45bc-a728-dbad8d88e5df">
      <Url xsi:nil="true"/>
      <Description xsi:nil="true"/>
    </JiraTicket>
    <DefaultSectionNames xmlns="04c0419d-644a-45bc-a728-dbad8d88e5df" xsi:nil="true"/>
    <TeamsChannelId xmlns="04c0419d-644a-45bc-a728-dbad8d88e5df" xsi:nil="true"/>
    <TVSlides xmlns="04c0419d-644a-45bc-a728-dbad8d88e5df" xsi:nil="true"/>
    <Members xmlns="04c0419d-644a-45bc-a728-dbad8d88e5df">
      <UserInfo>
        <DisplayName/>
        <AccountId xsi:nil="true"/>
        <AccountType/>
      </UserInfo>
    </Members>
    <Invited_Members xmlns="04c0419d-644a-45bc-a728-dbad8d88e5df" xsi:nil="true"/>
    <Owner xmlns="04c0419d-644a-45bc-a728-dbad8d88e5df">
      <UserInfo>
        <DisplayName/>
        <AccountId xsi:nil="true"/>
        <AccountType/>
      </UserInfo>
    </Owner>
    <Math_Settings xmlns="04c0419d-644a-45bc-a728-dbad8d88e5df" xsi:nil="true"/>
    <Member_Groups xmlns="04c0419d-644a-45bc-a728-dbad8d88e5df">
      <UserInfo>
        <DisplayName/>
        <AccountId xsi:nil="true"/>
        <AccountType/>
      </UserInfo>
    </Member_Groups>
    <Has_Leaders_Only_SectionGroup xmlns="04c0419d-644a-45bc-a728-dbad8d88e5df" xsi:nil="true"/>
    <AppVersion xmlns="04c0419d-644a-45bc-a728-dbad8d88e5df" xsi:nil="true"/>
    <Assignee xmlns="04c0419d-644a-45bc-a728-dbad8d88e5df">
      <UserInfo>
        <DisplayName/>
        <AccountId xsi:nil="true"/>
        <AccountType/>
      </UserInfo>
    </Assignee>
    <NotebookType xmlns="04c0419d-644a-45bc-a728-dbad8d88e5df" xsi:nil="true"/>
    <Distribution_Groups xmlns="04c0419d-644a-45bc-a728-dbad8d88e5df" xsi:nil="true"/>
    <Templates xmlns="04c0419d-644a-45bc-a728-dbad8d88e5df" xsi:nil="true"/>
    <Is_Collaboration_Space_Locked xmlns="04c0419d-644a-45bc-a728-dbad8d88e5df" xsi:nil="true"/>
    <Notes xmlns="04c0419d-644a-45bc-a728-dbad8d88e5df">Compressed for web.</Notes>
    <IsNotebookLocked xmlns="04c0419d-644a-45bc-a728-dbad8d88e5df" xsi:nil="true"/>
    <TaxCatchAll xmlns="bc6cd6b6-b98e-4920-bded-d744d4fc35f1" xsi:nil="true"/>
    <FolderType xmlns="04c0419d-644a-45bc-a728-dbad8d88e5df" xsi:nil="true"/>
    <Leaders xmlns="04c0419d-644a-45bc-a728-dbad8d88e5df">
      <UserInfo>
        <DisplayName/>
        <AccountId xsi:nil="true"/>
        <AccountType/>
      </UserInfo>
    </Leaders>
    <lcf76f155ced4ddcb4097134ff3c332f xmlns="04c0419d-644a-45bc-a728-dbad8d88e5df">
      <Terms xmlns="http://schemas.microsoft.com/office/infopath/2007/PartnerControls"/>
    </lcf76f155ced4ddcb4097134ff3c332f>
    <LMS_Mappings xmlns="04c0419d-644a-45bc-a728-dbad8d88e5df" xsi:nil="true"/>
    <Invited_Leaders xmlns="04c0419d-644a-45bc-a728-dbad8d88e5df" xsi:nil="true"/>
    <_Flow_SignoffStatus xmlns="04c0419d-644a-45bc-a728-dbad8d88e5df" xsi:nil="true"/>
  </documentManagement>
</p:properties>
</file>

<file path=customXml/itemProps1.xml><?xml version="1.0" encoding="utf-8"?>
<ds:datastoreItem xmlns:ds="http://schemas.openxmlformats.org/officeDocument/2006/customXml" ds:itemID="{CBA2F177-D7C4-4FE1-BB71-17B68CA16BCD}">
  <ds:schemaRefs>
    <ds:schemaRef ds:uri="04c0419d-644a-45bc-a728-dbad8d88e5df"/>
    <ds:schemaRef ds:uri="bc6cd6b6-b98e-4920-bded-d744d4fc35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3BBBB8B-695F-4577-9F52-FB9A6E413C73}">
  <ds:schemaRefs>
    <ds:schemaRef ds:uri="http://schemas.microsoft.com/sharepoint/v3/contenttype/forms"/>
  </ds:schemaRefs>
</ds:datastoreItem>
</file>

<file path=customXml/itemProps3.xml><?xml version="1.0" encoding="utf-8"?>
<ds:datastoreItem xmlns:ds="http://schemas.openxmlformats.org/officeDocument/2006/customXml" ds:itemID="{B5142CA1-7B0A-46F2-A596-C023E7BF295D}">
  <ds:schemaRefs>
    <ds:schemaRef ds:uri="http://purl.org/dc/dcmitype/"/>
    <ds:schemaRef ds:uri="http://schemas.microsoft.com/office/2006/metadata/properties"/>
    <ds:schemaRef ds:uri="bc6cd6b6-b98e-4920-bded-d744d4fc35f1"/>
    <ds:schemaRef ds:uri="http://schemas.microsoft.com/office/2006/documentManagement/types"/>
    <ds:schemaRef ds:uri="http://purl.org/dc/terms/"/>
    <ds:schemaRef ds:uri="04c0419d-644a-45bc-a728-dbad8d88e5df"/>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82</TotalTime>
  <Words>2308</Words>
  <Application>Microsoft Office PowerPoint</Application>
  <PresentationFormat>Widescreen</PresentationFormat>
  <Paragraphs>352</Paragraphs>
  <Slides>44</Slides>
  <Notes>44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vt:lpstr>
      <vt:lpstr>Aptos Narrow</vt:lpstr>
      <vt:lpstr>Arial</vt:lpstr>
      <vt:lpstr>Arial,Sans-Serif</vt:lpstr>
      <vt:lpstr>Calibri</vt:lpstr>
      <vt:lpstr>Sanchez</vt:lpstr>
      <vt:lpstr>Source Sans 3</vt:lpstr>
      <vt:lpstr>Source Sans Pro</vt:lpstr>
      <vt:lpstr>Source Sans Pro Light</vt:lpstr>
      <vt:lpstr>Times New Roman</vt:lpstr>
      <vt:lpstr>WordVisi_MSFontService</vt:lpstr>
      <vt:lpstr>Office Theme</vt:lpstr>
      <vt:lpstr>Professional Development Week | President’s Address </vt:lpstr>
      <vt:lpstr>Federal Budget Issues</vt:lpstr>
      <vt:lpstr>Federal Immigration Issues</vt:lpstr>
      <vt:lpstr>Questions?</vt:lpstr>
      <vt:lpstr>Enrollment | AFTE</vt:lpstr>
      <vt:lpstr>Retention</vt:lpstr>
      <vt:lpstr>Retention By Ethnicity</vt:lpstr>
      <vt:lpstr>Graduation</vt:lpstr>
      <vt:lpstr>Achieving HSI Designation</vt:lpstr>
      <vt:lpstr>Reserve Balance History</vt:lpstr>
      <vt:lpstr>Key Budgeting Dates</vt:lpstr>
      <vt:lpstr>Instructional Services</vt:lpstr>
      <vt:lpstr>HLC 2025 Comprehensive Evaluation Visit Timeline</vt:lpstr>
      <vt:lpstr>Criteria for Accreditation</vt:lpstr>
      <vt:lpstr>Why is regional accreditation important?</vt:lpstr>
      <vt:lpstr>Mock Visit, February 17 &amp; 18</vt:lpstr>
      <vt:lpstr>Actual On-site Visit, April 14 &amp;15</vt:lpstr>
      <vt:lpstr>How you can contribute</vt:lpstr>
      <vt:lpstr>Colorado Online Update</vt:lpstr>
      <vt:lpstr>High School Programs &amp; Workforce Development</vt:lpstr>
      <vt:lpstr>New &amp; Upcoming Programs</vt:lpstr>
      <vt:lpstr>AI</vt:lpstr>
      <vt:lpstr>Promise Programs</vt:lpstr>
      <vt:lpstr>D2 Promise Video</vt:lpstr>
      <vt:lpstr>Student Experience &amp; Equity</vt:lpstr>
      <vt:lpstr>Single Stop</vt:lpstr>
      <vt:lpstr>Canvas Community Food Pantry</vt:lpstr>
      <vt:lpstr>Commencement Success (2024)</vt:lpstr>
      <vt:lpstr>Traffic Redesign at Rampart</vt:lpstr>
      <vt:lpstr>Current Focus Goals &amp; Strategic Plan Updates</vt:lpstr>
      <vt:lpstr>Nearly $4 Million in Grants received in 2024</vt:lpstr>
      <vt:lpstr>Facilities &amp; Operations</vt:lpstr>
      <vt:lpstr>Campus Remodel/Refurbish</vt:lpstr>
      <vt:lpstr>Campus Remodel/Refurbish</vt:lpstr>
      <vt:lpstr>Campus Remodel/Refurbish</vt:lpstr>
      <vt:lpstr>Wayfinding</vt:lpstr>
      <vt:lpstr>CCCS Strategic Plan</vt:lpstr>
      <vt:lpstr>Human Resource Services</vt:lpstr>
      <vt:lpstr>HR Updates</vt:lpstr>
      <vt:lpstr>Kudos</vt:lpstr>
      <vt:lpstr>Kudos - Student</vt:lpstr>
      <vt:lpstr>Kudos - Employee/Faculty </vt:lpstr>
      <vt:lpstr>Kudos - Institutional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Dolan, Noel</dc:creator>
  <cp:lastModifiedBy>Trujillo, Krissy</cp:lastModifiedBy>
  <cp:revision>5</cp:revision>
  <cp:lastPrinted>2024-08-12T13:56:03Z</cp:lastPrinted>
  <dcterms:created xsi:type="dcterms:W3CDTF">2022-08-09T18:34:16Z</dcterms:created>
  <dcterms:modified xsi:type="dcterms:W3CDTF">2025-02-05T14:08:20Z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0x010100D82F21C4D2FC854391D925ED2FBBA92C</vt:lpwstr>
  </property>
  <property fmtid="{D5CDD505-2E9C-101B-9397-08002B2CF9AE}" pid="3" name="MediaServiceImageTags">
    <vt:lpwstr/>
  </property>
</Properties>
</file>